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28" r:id="rId3"/>
    <p:sldId id="274" r:id="rId4"/>
    <p:sldId id="289" r:id="rId5"/>
    <p:sldId id="331" r:id="rId6"/>
    <p:sldId id="301" r:id="rId7"/>
    <p:sldId id="336" r:id="rId8"/>
    <p:sldId id="264" r:id="rId9"/>
    <p:sldId id="267" r:id="rId10"/>
    <p:sldId id="354" r:id="rId11"/>
    <p:sldId id="261" r:id="rId12"/>
    <p:sldId id="269" r:id="rId13"/>
    <p:sldId id="271" r:id="rId14"/>
    <p:sldId id="270" r:id="rId15"/>
    <p:sldId id="260" r:id="rId16"/>
    <p:sldId id="268" r:id="rId17"/>
    <p:sldId id="321" r:id="rId18"/>
    <p:sldId id="356" r:id="rId19"/>
    <p:sldId id="324" r:id="rId20"/>
    <p:sldId id="323" r:id="rId21"/>
    <p:sldId id="322" r:id="rId22"/>
    <p:sldId id="320" r:id="rId23"/>
    <p:sldId id="303" r:id="rId24"/>
    <p:sldId id="344" r:id="rId25"/>
    <p:sldId id="357" r:id="rId26"/>
    <p:sldId id="358" r:id="rId27"/>
    <p:sldId id="359" r:id="rId28"/>
    <p:sldId id="302" r:id="rId29"/>
    <p:sldId id="287" r:id="rId30"/>
    <p:sldId id="288" r:id="rId31"/>
    <p:sldId id="298" r:id="rId32"/>
    <p:sldId id="283" r:id="rId33"/>
    <p:sldId id="360" r:id="rId34"/>
    <p:sldId id="305" r:id="rId35"/>
    <p:sldId id="326" r:id="rId36"/>
    <p:sldId id="342" r:id="rId37"/>
    <p:sldId id="311" r:id="rId38"/>
    <p:sldId id="284" r:id="rId39"/>
    <p:sldId id="312" r:id="rId40"/>
    <p:sldId id="318" r:id="rId41"/>
    <p:sldId id="319" r:id="rId42"/>
    <p:sldId id="364" r:id="rId43"/>
    <p:sldId id="308" r:id="rId44"/>
    <p:sldId id="310" r:id="rId45"/>
    <p:sldId id="309" r:id="rId46"/>
    <p:sldId id="372" r:id="rId47"/>
    <p:sldId id="332" r:id="rId48"/>
    <p:sldId id="361" r:id="rId49"/>
    <p:sldId id="333" r:id="rId50"/>
    <p:sldId id="362" r:id="rId51"/>
    <p:sldId id="363" r:id="rId52"/>
    <p:sldId id="373" r:id="rId53"/>
    <p:sldId id="375" r:id="rId54"/>
    <p:sldId id="374" r:id="rId55"/>
    <p:sldId id="365" r:id="rId56"/>
    <p:sldId id="368" r:id="rId57"/>
    <p:sldId id="343" r:id="rId58"/>
    <p:sldId id="369" r:id="rId59"/>
    <p:sldId id="347" r:id="rId60"/>
    <p:sldId id="348" r:id="rId61"/>
    <p:sldId id="349" r:id="rId62"/>
    <p:sldId id="350" r:id="rId63"/>
    <p:sldId id="366" r:id="rId64"/>
    <p:sldId id="352" r:id="rId65"/>
    <p:sldId id="377" r:id="rId66"/>
    <p:sldId id="376" r:id="rId67"/>
    <p:sldId id="353" r:id="rId68"/>
    <p:sldId id="351" r:id="rId69"/>
    <p:sldId id="335" r:id="rId70"/>
    <p:sldId id="300" r:id="rId71"/>
    <p:sldId id="37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955" autoAdjust="0"/>
  </p:normalViewPr>
  <p:slideViewPr>
    <p:cSldViewPr snapToGrid="0">
      <p:cViewPr varScale="1">
        <p:scale>
          <a:sx n="56" d="100"/>
          <a:sy n="56" d="100"/>
        </p:scale>
        <p:origin x="17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4510A-6988-4BE2-964A-FDE006ADE013}" type="datetimeFigureOut">
              <a:rPr lang="en-US" smtClean="0"/>
              <a:t>7/22/2019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9F920-47F2-4F9F-BC15-3DB626C55C6C}" type="slidenum">
              <a:rPr lang="en-US" smtClean="0"/>
              <a:t>‹#›</a:t>
            </a:fld>
            <a:endParaRPr lang="en-US"/>
          </a:p>
        </p:txBody>
      </p:sp>
    </p:spTree>
    <p:extLst>
      <p:ext uri="{BB962C8B-B14F-4D97-AF65-F5344CB8AC3E}">
        <p14:creationId xmlns:p14="http://schemas.microsoft.com/office/powerpoint/2010/main" val="3114086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v-foundation.org/openaccess/content_cvpr_2016/papers/Nam_Learning_Multi-Domain_Convolutional_CVPR_2016_paper.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zhouyzzz.github.io/otb-toolki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a:t>
            </a:fld>
            <a:endParaRPr lang="en-US"/>
          </a:p>
        </p:txBody>
      </p:sp>
    </p:spTree>
    <p:extLst>
      <p:ext uri="{BB962C8B-B14F-4D97-AF65-F5344CB8AC3E}">
        <p14:creationId xmlns:p14="http://schemas.microsoft.com/office/powerpoint/2010/main" val="2104813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samples with highest “object” class scores (opposed to “background” class score)</a:t>
            </a:r>
          </a:p>
        </p:txBody>
      </p:sp>
      <p:sp>
        <p:nvSpPr>
          <p:cNvPr id="4" name="Slide Number Placeholder 3"/>
          <p:cNvSpPr>
            <a:spLocks noGrp="1"/>
          </p:cNvSpPr>
          <p:nvPr>
            <p:ph type="sldNum" sz="quarter" idx="5"/>
          </p:nvPr>
        </p:nvSpPr>
        <p:spPr/>
        <p:txBody>
          <a:bodyPr/>
          <a:lstStyle/>
          <a:p>
            <a:fld id="{A009F920-47F2-4F9F-BC15-3DB626C55C6C}" type="slidenum">
              <a:rPr lang="en-US" smtClean="0"/>
              <a:t>13</a:t>
            </a:fld>
            <a:endParaRPr lang="en-US"/>
          </a:p>
        </p:txBody>
      </p:sp>
    </p:spTree>
    <p:extLst>
      <p:ext uri="{BB962C8B-B14F-4D97-AF65-F5344CB8AC3E}">
        <p14:creationId xmlns:p14="http://schemas.microsoft.com/office/powerpoint/2010/main" val="380223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their coordinates of selected (highest scoring) samples </a:t>
            </a:r>
          </a:p>
        </p:txBody>
      </p:sp>
      <p:sp>
        <p:nvSpPr>
          <p:cNvPr id="4" name="Slide Number Placeholder 3"/>
          <p:cNvSpPr>
            <a:spLocks noGrp="1"/>
          </p:cNvSpPr>
          <p:nvPr>
            <p:ph type="sldNum" sz="quarter" idx="5"/>
          </p:nvPr>
        </p:nvSpPr>
        <p:spPr/>
        <p:txBody>
          <a:bodyPr/>
          <a:lstStyle/>
          <a:p>
            <a:fld id="{A009F920-47F2-4F9F-BC15-3DB626C55C6C}" type="slidenum">
              <a:rPr lang="en-US" smtClean="0"/>
              <a:t>14</a:t>
            </a:fld>
            <a:endParaRPr lang="en-US"/>
          </a:p>
        </p:txBody>
      </p:sp>
    </p:spTree>
    <p:extLst>
      <p:ext uri="{BB962C8B-B14F-4D97-AF65-F5344CB8AC3E}">
        <p14:creationId xmlns:p14="http://schemas.microsoft.com/office/powerpoint/2010/main" val="227289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 – is </a:t>
            </a:r>
            <a:r>
              <a:rPr lang="en-US" dirty="0" err="1"/>
              <a:t>ZFNet</a:t>
            </a:r>
            <a:r>
              <a:rPr lang="en-US" dirty="0"/>
              <a:t> pre-trained on ImageNet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15</a:t>
            </a:fld>
            <a:endParaRPr lang="en-US"/>
          </a:p>
        </p:txBody>
      </p:sp>
    </p:spTree>
    <p:extLst>
      <p:ext uri="{BB962C8B-B14F-4D97-AF65-F5344CB8AC3E}">
        <p14:creationId xmlns:p14="http://schemas.microsoft.com/office/powerpoint/2010/main" val="20516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17</a:t>
            </a:fld>
            <a:endParaRPr lang="en-US"/>
          </a:p>
        </p:txBody>
      </p:sp>
    </p:spTree>
    <p:extLst>
      <p:ext uri="{BB962C8B-B14F-4D97-AF65-F5344CB8AC3E}">
        <p14:creationId xmlns:p14="http://schemas.microsoft.com/office/powerpoint/2010/main" val="298304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MDNet uses Ridge regression to improve BB guess for each frame</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18</a:t>
            </a:fld>
            <a:endParaRPr lang="en-US"/>
          </a:p>
        </p:txBody>
      </p:sp>
    </p:spTree>
    <p:extLst>
      <p:ext uri="{BB962C8B-B14F-4D97-AF65-F5344CB8AC3E}">
        <p14:creationId xmlns:p14="http://schemas.microsoft.com/office/powerpoint/2010/main" val="697703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1: BB coordinates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19</a:t>
            </a:fld>
            <a:endParaRPr lang="en-US"/>
          </a:p>
        </p:txBody>
      </p:sp>
    </p:spTree>
    <p:extLst>
      <p:ext uri="{BB962C8B-B14F-4D97-AF65-F5344CB8AC3E}">
        <p14:creationId xmlns:p14="http://schemas.microsoft.com/office/powerpoint/2010/main" val="273700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2: features extracted from crop per BB (via CONV)</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20</a:t>
            </a:fld>
            <a:endParaRPr lang="en-US"/>
          </a:p>
        </p:txBody>
      </p:sp>
    </p:spTree>
    <p:extLst>
      <p:ext uri="{BB962C8B-B14F-4D97-AF65-F5344CB8AC3E}">
        <p14:creationId xmlns:p14="http://schemas.microsoft.com/office/powerpoint/2010/main" val="3459260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2: features extracted from crop per BB (via CONV)</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21</a:t>
            </a:fld>
            <a:endParaRPr lang="en-US"/>
          </a:p>
        </p:txBody>
      </p:sp>
    </p:spTree>
    <p:extLst>
      <p:ext uri="{BB962C8B-B14F-4D97-AF65-F5344CB8AC3E}">
        <p14:creationId xmlns:p14="http://schemas.microsoft.com/office/powerpoint/2010/main" val="3403686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 Refined BB coordinates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22</a:t>
            </a:fld>
            <a:endParaRPr lang="en-US"/>
          </a:p>
        </p:txBody>
      </p:sp>
    </p:spTree>
    <p:extLst>
      <p:ext uri="{BB962C8B-B14F-4D97-AF65-F5344CB8AC3E}">
        <p14:creationId xmlns:p14="http://schemas.microsoft.com/office/powerpoint/2010/main" val="1388834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slight advantage to linear regression </a:t>
            </a:r>
          </a:p>
          <a:p>
            <a:r>
              <a:rPr lang="en-US" dirty="0"/>
              <a:t>Benchmark was calculated on a subset of the OTB-50 dataset </a:t>
            </a:r>
          </a:p>
        </p:txBody>
      </p:sp>
      <p:sp>
        <p:nvSpPr>
          <p:cNvPr id="4" name="Slide Number Placeholder 3"/>
          <p:cNvSpPr>
            <a:spLocks noGrp="1"/>
          </p:cNvSpPr>
          <p:nvPr>
            <p:ph type="sldNum" sz="quarter" idx="5"/>
          </p:nvPr>
        </p:nvSpPr>
        <p:spPr/>
        <p:txBody>
          <a:bodyPr/>
          <a:lstStyle/>
          <a:p>
            <a:fld id="{A009F920-47F2-4F9F-BC15-3DB626C55C6C}" type="slidenum">
              <a:rPr lang="en-US" smtClean="0"/>
              <a:t>23</a:t>
            </a:fld>
            <a:endParaRPr lang="en-US"/>
          </a:p>
        </p:txBody>
      </p:sp>
    </p:spTree>
    <p:extLst>
      <p:ext uri="{BB962C8B-B14F-4D97-AF65-F5344CB8AC3E}">
        <p14:creationId xmlns:p14="http://schemas.microsoft.com/office/powerpoint/2010/main" val="163747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Both have dozens of sequences, ~ hundreds frames per sequence (.jpg images), 30fps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frame tagged with bounding box (ground truth), 1</a:t>
            </a:r>
            <a:r>
              <a:rPr lang="en-US" baseline="30000" dirty="0"/>
              <a:t>st</a:t>
            </a:r>
            <a:r>
              <a:rPr lang="en-US" dirty="0"/>
              <a:t> frame GT given to kick off tracking</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009F920-47F2-4F9F-BC15-3DB626C55C6C}" type="slidenum">
              <a:rPr lang="en-US" smtClean="0"/>
              <a:t>4</a:t>
            </a:fld>
            <a:endParaRPr lang="en-US"/>
          </a:p>
        </p:txBody>
      </p:sp>
    </p:spTree>
    <p:extLst>
      <p:ext uri="{BB962C8B-B14F-4D97-AF65-F5344CB8AC3E}">
        <p14:creationId xmlns:p14="http://schemas.microsoft.com/office/powerpoint/2010/main" val="1999221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a:t>
            </a:r>
            <a:r>
              <a:rPr lang="en-US" dirty="0" err="1"/>
              <a:t>BlurBody</a:t>
            </a:r>
            <a:r>
              <a:rPr lang="en-US" dirty="0"/>
              <a:t> – seems like MDNet (without Ridge) “prefers” a straight frame for the object, e.g. the elevator lintel in this example</a:t>
            </a:r>
          </a:p>
          <a:p>
            <a:r>
              <a:rPr lang="en-US" dirty="0"/>
              <a:t>The Ridge regression corrects this </a:t>
            </a:r>
          </a:p>
          <a:p>
            <a:r>
              <a:rPr lang="en-US" dirty="0"/>
              <a:t>Maybe the </a:t>
            </a:r>
            <a:r>
              <a:rPr lang="en-US" dirty="0" err="1"/>
              <a:t>blurness</a:t>
            </a:r>
            <a:r>
              <a:rPr lang="en-US" dirty="0"/>
              <a:t> contributes to the MDNet having hard time finding proper object frame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24</a:t>
            </a:fld>
            <a:endParaRPr lang="en-US"/>
          </a:p>
        </p:txBody>
      </p:sp>
    </p:spTree>
    <p:extLst>
      <p:ext uri="{BB962C8B-B14F-4D97-AF65-F5344CB8AC3E}">
        <p14:creationId xmlns:p14="http://schemas.microsoft.com/office/powerpoint/2010/main" val="101811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 frame very small and low resolution</a:t>
            </a:r>
          </a:p>
          <a:p>
            <a:r>
              <a:rPr lang="en-US" dirty="0"/>
              <a:t>At this low res, any deviation from GT is substantial, hard to go over </a:t>
            </a:r>
            <a:r>
              <a:rPr lang="en-US" dirty="0" err="1"/>
              <a:t>IoU</a:t>
            </a:r>
            <a:r>
              <a:rPr lang="en-US" dirty="0"/>
              <a:t> 0.8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25</a:t>
            </a:fld>
            <a:endParaRPr lang="en-US"/>
          </a:p>
        </p:txBody>
      </p:sp>
    </p:spTree>
    <p:extLst>
      <p:ext uri="{BB962C8B-B14F-4D97-AF65-F5344CB8AC3E}">
        <p14:creationId xmlns:p14="http://schemas.microsoft.com/office/powerpoint/2010/main" val="27126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target comes near camera, both </a:t>
            </a:r>
            <a:r>
              <a:rPr lang="en-US" dirty="0" err="1"/>
              <a:t>MDNet</a:t>
            </a:r>
            <a:r>
              <a:rPr lang="en-US" dirty="0"/>
              <a:t> and </a:t>
            </a:r>
            <a:r>
              <a:rPr lang="en-US" dirty="0" err="1"/>
              <a:t>LinReg</a:t>
            </a:r>
            <a:r>
              <a:rPr lang="en-US" dirty="0"/>
              <a:t> are ineffective </a:t>
            </a:r>
          </a:p>
          <a:p>
            <a:r>
              <a:rPr lang="en-US" dirty="0" err="1"/>
              <a:t>MDNet</a:t>
            </a:r>
            <a:r>
              <a:rPr lang="en-US" dirty="0"/>
              <a:t> – because the colorful helmet looks more of an object then face + helmet </a:t>
            </a:r>
          </a:p>
          <a:p>
            <a:r>
              <a:rPr lang="en-US" dirty="0" err="1"/>
              <a:t>LinReg</a:t>
            </a:r>
            <a:r>
              <a:rPr lang="en-US" dirty="0"/>
              <a:t> – because it was trained on Frame-0 which where the target was very small and low-res, so instead of tracking </a:t>
            </a:r>
            <a:r>
              <a:rPr lang="en-US" dirty="0" err="1"/>
              <a:t>face+helmet</a:t>
            </a:r>
            <a:r>
              <a:rPr lang="en-US" dirty="0"/>
              <a:t>, it tracks only helmet </a:t>
            </a:r>
          </a:p>
        </p:txBody>
      </p:sp>
      <p:sp>
        <p:nvSpPr>
          <p:cNvPr id="4" name="Slide Number Placeholder 3"/>
          <p:cNvSpPr>
            <a:spLocks noGrp="1"/>
          </p:cNvSpPr>
          <p:nvPr>
            <p:ph type="sldNum" sz="quarter" idx="5"/>
          </p:nvPr>
        </p:nvSpPr>
        <p:spPr/>
        <p:txBody>
          <a:bodyPr/>
          <a:lstStyle/>
          <a:p>
            <a:fld id="{A009F920-47F2-4F9F-BC15-3DB626C55C6C}" type="slidenum">
              <a:rPr lang="en-US" smtClean="0"/>
              <a:t>26</a:t>
            </a:fld>
            <a:endParaRPr lang="en-US"/>
          </a:p>
        </p:txBody>
      </p:sp>
    </p:spTree>
    <p:extLst>
      <p:ext uri="{BB962C8B-B14F-4D97-AF65-F5344CB8AC3E}">
        <p14:creationId xmlns:p14="http://schemas.microsoft.com/office/powerpoint/2010/main" val="80269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a:t>
            </a:r>
            <a:r>
              <a:rPr lang="en-US" dirty="0" err="1"/>
              <a:t>IoU</a:t>
            </a:r>
            <a:r>
              <a:rPr lang="en-US" dirty="0"/>
              <a:t> constraint is loosened entirely, since half the sequence the object is actually lost, the success rate remains low</a:t>
            </a:r>
          </a:p>
          <a:p>
            <a:r>
              <a:rPr lang="en-US" dirty="0"/>
              <a:t>Obviously this is a result from running without re-initialization upon loss of track</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27</a:t>
            </a:fld>
            <a:endParaRPr lang="en-US"/>
          </a:p>
        </p:txBody>
      </p:sp>
    </p:spTree>
    <p:extLst>
      <p:ext uri="{BB962C8B-B14F-4D97-AF65-F5344CB8AC3E}">
        <p14:creationId xmlns:p14="http://schemas.microsoft.com/office/powerpoint/2010/main" val="2333175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28</a:t>
            </a:fld>
            <a:endParaRPr lang="en-US"/>
          </a:p>
        </p:txBody>
      </p:sp>
    </p:spTree>
    <p:extLst>
      <p:ext uri="{BB962C8B-B14F-4D97-AF65-F5344CB8AC3E}">
        <p14:creationId xmlns:p14="http://schemas.microsoft.com/office/powerpoint/2010/main" val="835829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it’s the features of the crop that’s fed to the linear regression, not the actual bitmap </a:t>
            </a:r>
          </a:p>
        </p:txBody>
      </p:sp>
      <p:sp>
        <p:nvSpPr>
          <p:cNvPr id="4" name="Slide Number Placeholder 3"/>
          <p:cNvSpPr>
            <a:spLocks noGrp="1"/>
          </p:cNvSpPr>
          <p:nvPr>
            <p:ph type="sldNum" sz="quarter" idx="5"/>
          </p:nvPr>
        </p:nvSpPr>
        <p:spPr/>
        <p:txBody>
          <a:bodyPr/>
          <a:lstStyle/>
          <a:p>
            <a:fld id="{A009F920-47F2-4F9F-BC15-3DB626C55C6C}" type="slidenum">
              <a:rPr lang="en-US" smtClean="0"/>
              <a:t>30</a:t>
            </a:fld>
            <a:endParaRPr lang="en-US"/>
          </a:p>
        </p:txBody>
      </p:sp>
    </p:spTree>
    <p:extLst>
      <p:ext uri="{BB962C8B-B14F-4D97-AF65-F5344CB8AC3E}">
        <p14:creationId xmlns:p14="http://schemas.microsoft.com/office/powerpoint/2010/main" val="3323265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was my motivation to do something 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not make sense to try refine BB without having the full frame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31</a:t>
            </a:fld>
            <a:endParaRPr lang="en-US"/>
          </a:p>
        </p:txBody>
      </p:sp>
    </p:spTree>
    <p:extLst>
      <p:ext uri="{BB962C8B-B14F-4D97-AF65-F5344CB8AC3E}">
        <p14:creationId xmlns:p14="http://schemas.microsoft.com/office/powerpoint/2010/main" val="360134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see what could be achieved without using GT @ frame[0] </a:t>
            </a:r>
          </a:p>
          <a:p>
            <a:r>
              <a:rPr lang="en-US" dirty="0"/>
              <a:t>I decided to build my own network</a:t>
            </a:r>
          </a:p>
        </p:txBody>
      </p:sp>
      <p:sp>
        <p:nvSpPr>
          <p:cNvPr id="4" name="Slide Number Placeholder 3"/>
          <p:cNvSpPr>
            <a:spLocks noGrp="1"/>
          </p:cNvSpPr>
          <p:nvPr>
            <p:ph type="sldNum" sz="quarter" idx="5"/>
          </p:nvPr>
        </p:nvSpPr>
        <p:spPr/>
        <p:txBody>
          <a:bodyPr/>
          <a:lstStyle/>
          <a:p>
            <a:fld id="{A009F920-47F2-4F9F-BC15-3DB626C55C6C}" type="slidenum">
              <a:rPr lang="en-US" smtClean="0"/>
              <a:t>32</a:t>
            </a:fld>
            <a:endParaRPr lang="en-US"/>
          </a:p>
        </p:txBody>
      </p:sp>
    </p:spTree>
    <p:extLst>
      <p:ext uri="{BB962C8B-B14F-4D97-AF65-F5344CB8AC3E}">
        <p14:creationId xmlns:p14="http://schemas.microsoft.com/office/powerpoint/2010/main" val="720336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Training routine</a:t>
            </a:r>
          </a:p>
          <a:p>
            <a:pPr lvl="1"/>
            <a:r>
              <a:rPr lang="en-US" dirty="0"/>
              <a:t>Iterate randomly over multiple sequences </a:t>
            </a:r>
          </a:p>
          <a:p>
            <a:pPr lvl="1"/>
            <a:r>
              <a:rPr lang="en-US" dirty="0"/>
              <a:t>Iterate randomly over frames </a:t>
            </a:r>
          </a:p>
          <a:p>
            <a:pPr lvl="1"/>
            <a:r>
              <a:rPr lang="en-US" dirty="0"/>
              <a:t>For each frame generate “random samples” around ground-truth</a:t>
            </a:r>
          </a:p>
          <a:p>
            <a:pPr lvl="2"/>
            <a:r>
              <a:rPr lang="en-US" dirty="0"/>
              <a:t>Taking only samples with </a:t>
            </a:r>
            <a:r>
              <a:rPr lang="en-US" dirty="0" err="1"/>
              <a:t>IoU</a:t>
            </a:r>
            <a:r>
              <a:rPr lang="en-US" dirty="0"/>
              <a:t> &gt; 0 </a:t>
            </a:r>
          </a:p>
          <a:p>
            <a:pPr lvl="1"/>
            <a:r>
              <a:rPr lang="en-US" dirty="0"/>
              <a:t>Teach RegNet to refine samples, loss w.r.t ground-truth </a:t>
            </a:r>
          </a:p>
          <a:p>
            <a:pPr lvl="1"/>
            <a:r>
              <a:rPr lang="en-US" dirty="0"/>
              <a:t>Model precision measured in average </a:t>
            </a:r>
            <a:r>
              <a:rPr lang="en-US" dirty="0" err="1"/>
              <a:t>IoU</a:t>
            </a:r>
            <a:r>
              <a:rPr lang="en-US" dirty="0"/>
              <a:t> w.r.t ground-truths</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33</a:t>
            </a:fld>
            <a:endParaRPr lang="en-US"/>
          </a:p>
        </p:txBody>
      </p:sp>
    </p:spTree>
    <p:extLst>
      <p:ext uri="{BB962C8B-B14F-4D97-AF65-F5344CB8AC3E}">
        <p14:creationId xmlns:p14="http://schemas.microsoft.com/office/powerpoint/2010/main" val="2120307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34</a:t>
            </a:fld>
            <a:endParaRPr lang="en-US"/>
          </a:p>
        </p:txBody>
      </p:sp>
    </p:spTree>
    <p:extLst>
      <p:ext uri="{BB962C8B-B14F-4D97-AF65-F5344CB8AC3E}">
        <p14:creationId xmlns:p14="http://schemas.microsoft.com/office/powerpoint/2010/main" val="309097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 plot (metric)</a:t>
            </a:r>
          </a:p>
          <a:p>
            <a:pPr lvl="1" fontAlgn="ctr"/>
            <a:r>
              <a:rPr lang="en-US" dirty="0"/>
              <a:t>per-frame: “overlap score” – </a:t>
            </a:r>
            <a:r>
              <a:rPr lang="en-US" dirty="0" err="1"/>
              <a:t>IoU</a:t>
            </a:r>
            <a:r>
              <a:rPr lang="en-US" dirty="0"/>
              <a:t> (with GT)</a:t>
            </a:r>
          </a:p>
          <a:p>
            <a:pPr lvl="1" fontAlgn="ctr"/>
            <a:r>
              <a:rPr lang="en-US" dirty="0"/>
              <a:t>per-sequence: plot %frames where overlap score &gt; threshold[0,1]</a:t>
            </a:r>
          </a:p>
          <a:p>
            <a:pPr lvl="1" fontAlgn="ctr"/>
            <a:r>
              <a:rPr lang="en-US" dirty="0"/>
              <a:t>per-sequence: “average overlap score” (over frames), aka “area under curve”</a:t>
            </a:r>
          </a:p>
          <a:p>
            <a:endParaRPr lang="en-US" dirty="0"/>
          </a:p>
          <a:p>
            <a:r>
              <a:rPr lang="en-US" dirty="0"/>
              <a:t>Note: for zero threshold, none of the models start at success rate of 1</a:t>
            </a:r>
          </a:p>
          <a:p>
            <a:r>
              <a:rPr lang="en-US" dirty="0"/>
              <a:t>The reason is that for some frames the </a:t>
            </a:r>
            <a:r>
              <a:rPr lang="en-US" dirty="0" err="1"/>
              <a:t>IoU</a:t>
            </a:r>
            <a:r>
              <a:rPr lang="en-US" dirty="0"/>
              <a:t> is absolute zero. </a:t>
            </a:r>
          </a:p>
          <a:p>
            <a:endParaRPr lang="en-US" dirty="0"/>
          </a:p>
          <a:p>
            <a:r>
              <a:rPr lang="en-US" dirty="0"/>
              <a:t>Plot taken from </a:t>
            </a:r>
            <a:r>
              <a:rPr lang="en-US" dirty="0">
                <a:hlinkClick r:id="rId3"/>
              </a:rPr>
              <a:t>https://www.cv-foundation.org/openaccess/content_cvpr_2016/papers/Nam_Learning_Multi-Domain_Convolutional_CVPR_2016_paper.pdf</a:t>
            </a:r>
            <a:endParaRPr lang="en-US" dirty="0"/>
          </a:p>
          <a:p>
            <a:r>
              <a:rPr lang="en-US" dirty="0"/>
              <a:t>Very similar plot can be found also here </a:t>
            </a:r>
            <a:r>
              <a:rPr lang="en-US" dirty="0">
                <a:hlinkClick r:id="rId4"/>
              </a:rPr>
              <a:t>https://zhouyzzz.github.io/otb-toolkit/</a:t>
            </a:r>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a:t>
            </a:fld>
            <a:endParaRPr lang="en-US"/>
          </a:p>
        </p:txBody>
      </p:sp>
    </p:spTree>
    <p:extLst>
      <p:ext uri="{BB962C8B-B14F-4D97-AF65-F5344CB8AC3E}">
        <p14:creationId xmlns:p14="http://schemas.microsoft.com/office/powerpoint/2010/main" val="1393652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Performance acceleration – pre-generate samples</a:t>
            </a:r>
          </a:p>
          <a:p>
            <a:pPr marL="457200" lvl="1" indent="0">
              <a:buNone/>
            </a:pPr>
            <a:r>
              <a:rPr lang="en-US" dirty="0">
                <a:sym typeface="Wingdings" panose="05000000000000000000" pitchFamily="2" charset="2"/>
              </a:rPr>
              <a:t> </a:t>
            </a:r>
            <a:r>
              <a:rPr lang="en-US" dirty="0"/>
              <a:t>One-time effort to generate samples – generated e.g. 32 random samples for each frame</a:t>
            </a:r>
          </a:p>
          <a:p>
            <a:pPr lvl="1">
              <a:buFont typeface="Wingdings" panose="05000000000000000000" pitchFamily="2" charset="2"/>
              <a:buChar char="à"/>
            </a:pPr>
            <a:r>
              <a:rPr lang="en-US" dirty="0"/>
              <a:t> Training routine accelerated x 3 ~ 7</a:t>
            </a:r>
          </a:p>
          <a:p>
            <a:pPr lvl="1">
              <a:buFont typeface="Wingdings" panose="05000000000000000000" pitchFamily="2" charset="2"/>
              <a:buChar char="à"/>
            </a:pPr>
            <a:r>
              <a:rPr lang="en-US" dirty="0"/>
              <a:t> ~ No change in convergence rate, i.e. number cycles required to achieve specific “real” training precision (measured with fresh samples from training dataset)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35</a:t>
            </a:fld>
            <a:endParaRPr lang="en-US"/>
          </a:p>
        </p:txBody>
      </p:sp>
    </p:spTree>
    <p:extLst>
      <p:ext uri="{BB962C8B-B14F-4D97-AF65-F5344CB8AC3E}">
        <p14:creationId xmlns:p14="http://schemas.microsoft.com/office/powerpoint/2010/main" val="4056302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Left – online-generated samples</a:t>
            </a:r>
          </a:p>
          <a:p>
            <a:pPr marL="0" indent="0">
              <a:buNone/>
            </a:pPr>
            <a:r>
              <a:rPr lang="en-US" dirty="0"/>
              <a:t>Right – pre-generated samples – seams a bit less stable </a:t>
            </a:r>
          </a:p>
          <a:p>
            <a:pPr marL="0" indent="0">
              <a:buNone/>
            </a:pPr>
            <a:r>
              <a:rPr lang="en-US" dirty="0"/>
              <a:t>Network is 250-250 internal layers, working on 10 sequences, limited with 16 frames per sequences</a:t>
            </a:r>
          </a:p>
          <a:p>
            <a:pPr marL="0" indent="0">
              <a:buNone/>
            </a:pPr>
            <a:r>
              <a:rPr lang="en-US" dirty="0"/>
              <a:t>This is a demonstration of convergence rate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36</a:t>
            </a:fld>
            <a:endParaRPr lang="en-US"/>
          </a:p>
        </p:txBody>
      </p:sp>
    </p:spTree>
    <p:extLst>
      <p:ext uri="{BB962C8B-B14F-4D97-AF65-F5344CB8AC3E}">
        <p14:creationId xmlns:p14="http://schemas.microsoft.com/office/powerpoint/2010/main" val="3947612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ym typeface="Wingdings" panose="05000000000000000000" pitchFamily="2" charset="2"/>
              </a:rPr>
              <a:t>save in memory - half as many frame needed</a:t>
            </a:r>
          </a:p>
          <a:p>
            <a:pPr lvl="0"/>
            <a:endParaRPr lang="en-US" dirty="0">
              <a:sym typeface="Wingdings" panose="05000000000000000000" pitchFamily="2" charset="2"/>
            </a:endParaRPr>
          </a:p>
          <a:p>
            <a:pPr lvl="0"/>
            <a:r>
              <a:rPr lang="en-US" dirty="0">
                <a:sym typeface="Wingdings" panose="05000000000000000000" pitchFamily="2" charset="2"/>
              </a:rPr>
              <a:t>motivation: adjacent frames are correlated </a:t>
            </a:r>
          </a:p>
          <a:p>
            <a:pPr lvl="0"/>
            <a:r>
              <a:rPr lang="en-US" dirty="0">
                <a:sym typeface="Wingdings" panose="05000000000000000000" pitchFamily="2" charset="2"/>
              </a:rPr>
              <a:t>So we train on every second frame (throw away odd indexed frames)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Training precision penalty / overfit is 0.02 ~ 0.04 in </a:t>
            </a:r>
            <a:r>
              <a:rPr lang="en-US" dirty="0" err="1">
                <a:sym typeface="Wingdings" panose="05000000000000000000" pitchFamily="2" charset="2"/>
              </a:rPr>
              <a:t>IoU</a:t>
            </a:r>
            <a:r>
              <a:rPr lang="en-US" dirty="0">
                <a:sym typeface="Wingdings" panose="05000000000000000000" pitchFamily="2" charset="2"/>
              </a:rPr>
              <a:t> terms - </a:t>
            </a:r>
            <a:r>
              <a:rPr lang="en-US" dirty="0"/>
              <a:t>Penalty calculated by measuring precision on adjacent (discarded) frames </a:t>
            </a:r>
            <a:endParaRPr lang="en-US" dirty="0">
              <a:sym typeface="Wingdings" panose="05000000000000000000" pitchFamily="2" charset="2"/>
            </a:endParaRPr>
          </a:p>
          <a:p>
            <a:pPr lvl="0"/>
            <a:r>
              <a:rPr lang="en-US" dirty="0">
                <a:sym typeface="Wingdings" panose="05000000000000000000" pitchFamily="2" charset="2"/>
              </a:rPr>
              <a:t>Training time did not increase substantially  </a:t>
            </a:r>
          </a:p>
          <a:p>
            <a:pPr lvl="0"/>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37</a:t>
            </a:fld>
            <a:endParaRPr lang="en-US"/>
          </a:p>
        </p:txBody>
      </p:sp>
    </p:spTree>
    <p:extLst>
      <p:ext uri="{BB962C8B-B14F-4D97-AF65-F5344CB8AC3E}">
        <p14:creationId xmlns:p14="http://schemas.microsoft.com/office/powerpoint/2010/main" val="328767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with 4000-2000 internal layers, trained over 45 sequences from VOT with pre-generated samples </a:t>
            </a:r>
          </a:p>
          <a:p>
            <a:r>
              <a:rPr lang="en-US" dirty="0"/>
              <a:t>Graph shows the training precision computed on-the-fly, which is a bit higher than what we would get on newly generated samples from same sequences (i.e. 0.88 training precision…)</a:t>
            </a:r>
          </a:p>
          <a:p>
            <a:endParaRPr lang="en-US" dirty="0"/>
          </a:p>
          <a:p>
            <a:r>
              <a:rPr lang="en-US" dirty="0"/>
              <a:t>Validation precision was checked on image sets from VOT (last 15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BTW this kind of precision currently takes about ~ half a day of training, give or take (i7, 1080)</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43</a:t>
            </a:fld>
            <a:endParaRPr lang="en-US"/>
          </a:p>
        </p:txBody>
      </p:sp>
    </p:spTree>
    <p:extLst>
      <p:ext uri="{BB962C8B-B14F-4D97-AF65-F5344CB8AC3E}">
        <p14:creationId xmlns:p14="http://schemas.microsoft.com/office/powerpoint/2010/main" val="3054714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first 30 sequences from VOT dataset with pre-generated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precision measured on newly generated samples from given training sequences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44</a:t>
            </a:fld>
            <a:endParaRPr lang="en-US"/>
          </a:p>
        </p:txBody>
      </p:sp>
    </p:spTree>
    <p:extLst>
      <p:ext uri="{BB962C8B-B14F-4D97-AF65-F5344CB8AC3E}">
        <p14:creationId xmlns:p14="http://schemas.microsoft.com/office/powerpoint/2010/main" val="86329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with 4000-2000 internal layers, trained with pre-generated samples </a:t>
            </a:r>
          </a:p>
          <a:p>
            <a:r>
              <a:rPr lang="en-US" dirty="0"/>
              <a:t>Training precision measured on newly generated samples from given training sequences </a:t>
            </a:r>
          </a:p>
          <a:p>
            <a:r>
              <a:rPr lang="en-US" dirty="0"/>
              <a:t>Here validation set was last 25 sequences of OTB (in other slides where I show OTB benchmark graphs I usually produce it after testing on the first 25 sequences of OTB)</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45</a:t>
            </a:fld>
            <a:endParaRPr lang="en-US"/>
          </a:p>
        </p:txBody>
      </p:sp>
    </p:spTree>
    <p:extLst>
      <p:ext uri="{BB962C8B-B14F-4D97-AF65-F5344CB8AC3E}">
        <p14:creationId xmlns:p14="http://schemas.microsoft.com/office/powerpoint/2010/main" val="253815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46</a:t>
            </a:fld>
            <a:endParaRPr lang="en-US"/>
          </a:p>
        </p:txBody>
      </p:sp>
    </p:spTree>
    <p:extLst>
      <p:ext uri="{BB962C8B-B14F-4D97-AF65-F5344CB8AC3E}">
        <p14:creationId xmlns:p14="http://schemas.microsoft.com/office/powerpoint/2010/main" val="3261252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decomposed the validation precision (</a:t>
            </a:r>
            <a:r>
              <a:rPr lang="en-US" dirty="0" err="1"/>
              <a:t>IoU</a:t>
            </a:r>
            <a:r>
              <a:rPr lang="en-US" dirty="0"/>
              <a:t>) by limiting the </a:t>
            </a:r>
            <a:r>
              <a:rPr lang="en-US" dirty="0" err="1"/>
              <a:t>IoU</a:t>
            </a:r>
            <a:r>
              <a:rPr lang="en-US" dirty="0"/>
              <a:t> values of the input samples </a:t>
            </a:r>
          </a:p>
          <a:p>
            <a:r>
              <a:rPr lang="en-US" dirty="0"/>
              <a:t>It seems that there’s significant (relative) improvement on low </a:t>
            </a:r>
            <a:r>
              <a:rPr lang="en-US" dirty="0" err="1"/>
              <a:t>IoUs</a:t>
            </a:r>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47</a:t>
            </a:fld>
            <a:endParaRPr lang="en-US"/>
          </a:p>
        </p:txBody>
      </p:sp>
    </p:spTree>
    <p:extLst>
      <p:ext uri="{BB962C8B-B14F-4D97-AF65-F5344CB8AC3E}">
        <p14:creationId xmlns:p14="http://schemas.microsoft.com/office/powerpoint/2010/main" val="423380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make lemonade from lower </a:t>
            </a:r>
            <a:r>
              <a:rPr lang="en-US" dirty="0" err="1"/>
              <a:t>IoUs</a:t>
            </a:r>
            <a:r>
              <a:rPr lang="en-US" dirty="0"/>
              <a:t> ?</a:t>
            </a:r>
          </a:p>
        </p:txBody>
      </p:sp>
      <p:sp>
        <p:nvSpPr>
          <p:cNvPr id="4" name="Slide Number Placeholder 3"/>
          <p:cNvSpPr>
            <a:spLocks noGrp="1"/>
          </p:cNvSpPr>
          <p:nvPr>
            <p:ph type="sldNum" sz="quarter" idx="5"/>
          </p:nvPr>
        </p:nvSpPr>
        <p:spPr/>
        <p:txBody>
          <a:bodyPr/>
          <a:lstStyle/>
          <a:p>
            <a:fld id="{A009F920-47F2-4F9F-BC15-3DB626C55C6C}" type="slidenum">
              <a:rPr lang="en-US" smtClean="0"/>
              <a:t>48</a:t>
            </a:fld>
            <a:endParaRPr lang="en-US"/>
          </a:p>
        </p:txBody>
      </p:sp>
    </p:spTree>
    <p:extLst>
      <p:ext uri="{BB962C8B-B14F-4D97-AF65-F5344CB8AC3E}">
        <p14:creationId xmlns:p14="http://schemas.microsoft.com/office/powerpoint/2010/main" val="1072651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256 samples generated each frame, and passed them through RegNet</a:t>
            </a:r>
          </a:p>
          <a:p>
            <a:r>
              <a:rPr lang="en-US" dirty="0"/>
              <a:t>Now let MDNet pick the top-5 out of 512 instead of 256</a:t>
            </a:r>
          </a:p>
          <a:p>
            <a:r>
              <a:rPr lang="en-US" dirty="0"/>
              <a:t>Should improve by-definition (assuming </a:t>
            </a:r>
            <a:r>
              <a:rPr lang="en-US" dirty="0" err="1"/>
              <a:t>MDNet</a:t>
            </a:r>
            <a:r>
              <a:rPr lang="en-US" dirty="0"/>
              <a:t> object classification score does the job)</a:t>
            </a:r>
          </a:p>
          <a:p>
            <a:r>
              <a:rPr lang="en-US" dirty="0"/>
              <a:t>If this sanity check passes – we can do a “fairer” comparison, i.e. original 256 samples vs 128 + 128 transformed</a:t>
            </a:r>
          </a:p>
          <a:p>
            <a:endParaRPr lang="en-US" dirty="0"/>
          </a:p>
          <a:p>
            <a:r>
              <a:rPr lang="en-US" dirty="0"/>
              <a:t>Note: number of failures (X-axis) was not normalized e.g. per 100 frames </a:t>
            </a:r>
          </a:p>
          <a:p>
            <a:r>
              <a:rPr lang="en-US" dirty="0"/>
              <a:t>Improvement seems more significant in cases of lost track, this phenomena also appears on other sequences </a:t>
            </a:r>
          </a:p>
          <a:p>
            <a:r>
              <a:rPr lang="en-US" dirty="0"/>
              <a:t>Still, it is very small, &lt; 0.2 %</a:t>
            </a:r>
          </a:p>
          <a:p>
            <a:r>
              <a:rPr lang="en-US" dirty="0"/>
              <a:t>So this is discarded </a:t>
            </a:r>
          </a:p>
          <a:p>
            <a:endParaRPr lang="en-US" dirty="0"/>
          </a:p>
          <a:p>
            <a:r>
              <a:rPr lang="en-US" dirty="0"/>
              <a:t>Note some cases of decreased performance, this is when </a:t>
            </a:r>
            <a:r>
              <a:rPr lang="en-US" dirty="0" err="1"/>
              <a:t>MDNet</a:t>
            </a:r>
            <a:r>
              <a:rPr lang="en-US" dirty="0"/>
              <a:t> scores make mistakes, giving higher score to worse samples (lower </a:t>
            </a:r>
            <a:r>
              <a:rPr lang="en-US" dirty="0" err="1"/>
              <a:t>IoU</a:t>
            </a:r>
            <a:r>
              <a:rPr lang="en-US" dirty="0"/>
              <a:t> with GT)</a:t>
            </a:r>
          </a:p>
        </p:txBody>
      </p:sp>
      <p:sp>
        <p:nvSpPr>
          <p:cNvPr id="4" name="Slide Number Placeholder 3"/>
          <p:cNvSpPr>
            <a:spLocks noGrp="1"/>
          </p:cNvSpPr>
          <p:nvPr>
            <p:ph type="sldNum" sz="quarter" idx="5"/>
          </p:nvPr>
        </p:nvSpPr>
        <p:spPr/>
        <p:txBody>
          <a:bodyPr/>
          <a:lstStyle/>
          <a:p>
            <a:fld id="{A009F920-47F2-4F9F-BC15-3DB626C55C6C}" type="slidenum">
              <a:rPr lang="en-US" smtClean="0"/>
              <a:t>49</a:t>
            </a:fld>
            <a:endParaRPr lang="en-US"/>
          </a:p>
        </p:txBody>
      </p:sp>
    </p:spTree>
    <p:extLst>
      <p:ext uri="{BB962C8B-B14F-4D97-AF65-F5344CB8AC3E}">
        <p14:creationId xmlns:p14="http://schemas.microsoft.com/office/powerpoint/2010/main" val="20417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Official (MATLAB) toolkits available online for each benchmark separately</a:t>
            </a:r>
          </a:p>
          <a:p>
            <a:pPr lvl="0"/>
            <a:r>
              <a:rPr lang="en-US" dirty="0"/>
              <a:t>I did not use them</a:t>
            </a:r>
          </a:p>
        </p:txBody>
      </p:sp>
      <p:sp>
        <p:nvSpPr>
          <p:cNvPr id="4" name="Slide Number Placeholder 3"/>
          <p:cNvSpPr>
            <a:spLocks noGrp="1"/>
          </p:cNvSpPr>
          <p:nvPr>
            <p:ph type="sldNum" sz="quarter" idx="5"/>
          </p:nvPr>
        </p:nvSpPr>
        <p:spPr/>
        <p:txBody>
          <a:bodyPr/>
          <a:lstStyle/>
          <a:p>
            <a:fld id="{A009F920-47F2-4F9F-BC15-3DB626C55C6C}" type="slidenum">
              <a:rPr lang="en-US" smtClean="0"/>
              <a:t>6</a:t>
            </a:fld>
            <a:endParaRPr lang="en-US"/>
          </a:p>
        </p:txBody>
      </p:sp>
    </p:spTree>
    <p:extLst>
      <p:ext uri="{BB962C8B-B14F-4D97-AF65-F5344CB8AC3E}">
        <p14:creationId xmlns:p14="http://schemas.microsoft.com/office/powerpoint/2010/main" val="1775196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50</a:t>
            </a:fld>
            <a:endParaRPr lang="en-US"/>
          </a:p>
        </p:txBody>
      </p:sp>
    </p:spTree>
    <p:extLst>
      <p:ext uri="{BB962C8B-B14F-4D97-AF65-F5344CB8AC3E}">
        <p14:creationId xmlns:p14="http://schemas.microsoft.com/office/powerpoint/2010/main" val="3553419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Improvement by chance </a:t>
            </a:r>
          </a:p>
        </p:txBody>
      </p:sp>
      <p:sp>
        <p:nvSpPr>
          <p:cNvPr id="4" name="Slide Number Placeholder 3"/>
          <p:cNvSpPr>
            <a:spLocks noGrp="1"/>
          </p:cNvSpPr>
          <p:nvPr>
            <p:ph type="sldNum" sz="quarter" idx="5"/>
          </p:nvPr>
        </p:nvSpPr>
        <p:spPr/>
        <p:txBody>
          <a:bodyPr/>
          <a:lstStyle/>
          <a:p>
            <a:fld id="{A009F920-47F2-4F9F-BC15-3DB626C55C6C}" type="slidenum">
              <a:rPr lang="en-US" smtClean="0"/>
              <a:t>51</a:t>
            </a:fld>
            <a:endParaRPr lang="en-US"/>
          </a:p>
        </p:txBody>
      </p:sp>
    </p:spTree>
    <p:extLst>
      <p:ext uri="{BB962C8B-B14F-4D97-AF65-F5344CB8AC3E}">
        <p14:creationId xmlns:p14="http://schemas.microsoft.com/office/powerpoint/2010/main" val="4162973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a:t>
            </a:r>
            <a:r>
              <a:rPr lang="en-US" dirty="0" err="1"/>
              <a:t>MDNet</a:t>
            </a:r>
            <a:r>
              <a:rPr lang="en-US" dirty="0"/>
              <a:t> needs to be taken as input to </a:t>
            </a:r>
            <a:r>
              <a:rPr lang="en-US" dirty="0" err="1"/>
              <a:t>RegNet</a:t>
            </a:r>
            <a:r>
              <a:rPr lang="en-US" dirty="0"/>
              <a:t>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52</a:t>
            </a:fld>
            <a:endParaRPr lang="en-US"/>
          </a:p>
        </p:txBody>
      </p:sp>
    </p:spTree>
    <p:extLst>
      <p:ext uri="{BB962C8B-B14F-4D97-AF65-F5344CB8AC3E}">
        <p14:creationId xmlns:p14="http://schemas.microsoft.com/office/powerpoint/2010/main" val="3504755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 should have validated on a bit smaller average (more towards 0.6, i.e. </a:t>
            </a:r>
            <a:r>
              <a:rPr lang="en-US" dirty="0" err="1"/>
              <a:t>MDNet</a:t>
            </a:r>
            <a:r>
              <a:rPr lang="en-US" dirty="0"/>
              <a:t> without Ridge) but it’s really doesn’t matter much, still in the ballpark, I also did not address STD.</a:t>
            </a:r>
          </a:p>
          <a:p>
            <a:r>
              <a:rPr lang="en-US" dirty="0"/>
              <a:t>Still, it was good enough to make a decision if it’s time to go to testing. </a:t>
            </a:r>
          </a:p>
          <a:p>
            <a:endParaRPr lang="en-US" dirty="0"/>
          </a:p>
          <a:p>
            <a:r>
              <a:rPr lang="en-US" dirty="0"/>
              <a:t>Model trained on VOT-30</a:t>
            </a:r>
          </a:p>
          <a:p>
            <a:r>
              <a:rPr lang="en-US" dirty="0"/>
              <a:t>4000-2000 internal layers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53</a:t>
            </a:fld>
            <a:endParaRPr lang="en-US"/>
          </a:p>
        </p:txBody>
      </p:sp>
    </p:spTree>
    <p:extLst>
      <p:ext uri="{BB962C8B-B14F-4D97-AF65-F5344CB8AC3E}">
        <p14:creationId xmlns:p14="http://schemas.microsoft.com/office/powerpoint/2010/main" val="141859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(accidently) used dropout 0.5 for the training of this high-</a:t>
            </a:r>
            <a:r>
              <a:rPr lang="en-US" dirty="0" err="1"/>
              <a:t>IoU</a:t>
            </a:r>
            <a:r>
              <a:rPr lang="en-US" dirty="0"/>
              <a:t> specialized model, but I don’t think it made any difference (since I also played with dropout separately and it did not show improvement in precision results)</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54</a:t>
            </a:fld>
            <a:endParaRPr lang="en-US"/>
          </a:p>
        </p:txBody>
      </p:sp>
    </p:spTree>
    <p:extLst>
      <p:ext uri="{BB962C8B-B14F-4D97-AF65-F5344CB8AC3E}">
        <p14:creationId xmlns:p14="http://schemas.microsoft.com/office/powerpoint/2010/main" val="574158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55</a:t>
            </a:fld>
            <a:endParaRPr lang="en-US"/>
          </a:p>
        </p:txBody>
      </p:sp>
    </p:spTree>
    <p:extLst>
      <p:ext uri="{BB962C8B-B14F-4D97-AF65-F5344CB8AC3E}">
        <p14:creationId xmlns:p14="http://schemas.microsoft.com/office/powerpoint/2010/main" val="1030126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same RegNet model from previous slide – trained on VOT-30  dataset and tested on OTB dataset </a:t>
            </a:r>
          </a:p>
          <a:p>
            <a:endParaRPr lang="en-US" dirty="0"/>
          </a:p>
          <a:p>
            <a:r>
              <a:rPr lang="en-US" dirty="0"/>
              <a:t>On first look, it seems Ridge is leading </a:t>
            </a:r>
          </a:p>
          <a:p>
            <a:endParaRPr lang="en-US" dirty="0"/>
          </a:p>
          <a:p>
            <a:r>
              <a:rPr lang="en-US" dirty="0"/>
              <a:t>Accuracy is the same as precision</a:t>
            </a:r>
          </a:p>
          <a:p>
            <a:r>
              <a:rPr lang="en-US" dirty="0"/>
              <a:t>Accuracy is a term from VOT benchmark </a:t>
            </a:r>
          </a:p>
        </p:txBody>
      </p:sp>
      <p:sp>
        <p:nvSpPr>
          <p:cNvPr id="4" name="Slide Number Placeholder 3"/>
          <p:cNvSpPr>
            <a:spLocks noGrp="1"/>
          </p:cNvSpPr>
          <p:nvPr>
            <p:ph type="sldNum" sz="quarter" idx="5"/>
          </p:nvPr>
        </p:nvSpPr>
        <p:spPr/>
        <p:txBody>
          <a:bodyPr/>
          <a:lstStyle/>
          <a:p>
            <a:fld id="{A009F920-47F2-4F9F-BC15-3DB626C55C6C}" type="slidenum">
              <a:rPr lang="en-US" smtClean="0"/>
              <a:t>56</a:t>
            </a:fld>
            <a:endParaRPr lang="en-US"/>
          </a:p>
        </p:txBody>
      </p:sp>
    </p:spTree>
    <p:extLst>
      <p:ext uri="{BB962C8B-B14F-4D97-AF65-F5344CB8AC3E}">
        <p14:creationId xmlns:p14="http://schemas.microsoft.com/office/powerpoint/2010/main" val="2666456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RegNet</a:t>
            </a:r>
            <a:r>
              <a:rPr lang="en-US" dirty="0"/>
              <a:t> actually performs really well in detecting objects – when given as input the “target” (i.e. raw </a:t>
            </a:r>
            <a:r>
              <a:rPr lang="en-US" dirty="0" err="1"/>
              <a:t>MDNet</a:t>
            </a:r>
            <a:r>
              <a:rPr lang="en-US" dirty="0"/>
              <a:t> without Ridge) it recognizes it as object and does not attempt to refine</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57</a:t>
            </a:fld>
            <a:endParaRPr lang="en-US"/>
          </a:p>
        </p:txBody>
      </p:sp>
    </p:spTree>
    <p:extLst>
      <p:ext uri="{BB962C8B-B14F-4D97-AF65-F5344CB8AC3E}">
        <p14:creationId xmlns:p14="http://schemas.microsoft.com/office/powerpoint/2010/main" val="57820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 low the </a:t>
            </a:r>
            <a:r>
              <a:rPr lang="en-US" dirty="0" err="1"/>
              <a:t>BlurFace</a:t>
            </a:r>
            <a:r>
              <a:rPr lang="en-US" dirty="0"/>
              <a:t> performance was scored</a:t>
            </a:r>
          </a:p>
          <a:p>
            <a:endParaRPr lang="en-US" dirty="0"/>
          </a:p>
          <a:p>
            <a:r>
              <a:rPr lang="en-US" dirty="0"/>
              <a:t>On the other hand, the small improvement on Bolt sequence really looks meaningless…</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58</a:t>
            </a:fld>
            <a:endParaRPr lang="en-US"/>
          </a:p>
        </p:txBody>
      </p:sp>
    </p:spTree>
    <p:extLst>
      <p:ext uri="{BB962C8B-B14F-4D97-AF65-F5344CB8AC3E}">
        <p14:creationId xmlns:p14="http://schemas.microsoft.com/office/powerpoint/2010/main" val="969767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sequence – ridge regression scores much better for the benchmark </a:t>
            </a:r>
          </a:p>
          <a:p>
            <a:endParaRPr lang="en-US" dirty="0"/>
          </a:p>
          <a:p>
            <a:r>
              <a:rPr lang="en-US" dirty="0"/>
              <a:t>Remember Ridge regression “specialized” in “hairless face” using frame0</a:t>
            </a:r>
          </a:p>
          <a:p>
            <a:r>
              <a:rPr lang="en-US" dirty="0"/>
              <a:t>This means that the apparent better accuracy that Ridge has over RegNet is totally artificial and very benchmark-specific (OTB).</a:t>
            </a:r>
          </a:p>
          <a:p>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59</a:t>
            </a:fld>
            <a:endParaRPr lang="en-US"/>
          </a:p>
        </p:txBody>
      </p:sp>
    </p:spTree>
    <p:extLst>
      <p:ext uri="{BB962C8B-B14F-4D97-AF65-F5344CB8AC3E}">
        <p14:creationId xmlns:p14="http://schemas.microsoft.com/office/powerpoint/2010/main" val="415966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Wanted to implement myself – so I did … (in python – making it integrated with my dev environment) </a:t>
            </a:r>
          </a:p>
          <a:p>
            <a:pPr lvl="0"/>
            <a:r>
              <a:rPr lang="en-US" dirty="0"/>
              <a:t>My toolkit provides flexibility to:</a:t>
            </a:r>
          </a:p>
          <a:p>
            <a:pPr lvl="1"/>
            <a:r>
              <a:rPr lang="en-US" dirty="0"/>
              <a:t>Select sequences (can combine datasets)</a:t>
            </a:r>
          </a:p>
          <a:p>
            <a:pPr lvl="1"/>
            <a:r>
              <a:rPr lang="en-US" dirty="0"/>
              <a:t>Select metrics (from different benchmarks)</a:t>
            </a:r>
          </a:p>
          <a:p>
            <a:pPr lvl="1"/>
            <a:r>
              <a:rPr lang="en-US" dirty="0"/>
              <a:t>Limit number of frames</a:t>
            </a:r>
          </a:p>
          <a:p>
            <a:pPr lvl="1"/>
            <a:r>
              <a:rPr lang="en-US" dirty="0"/>
              <a:t>Control number of average cycles (required since MDNet is stochastic…) – e.g. I’m not bound to declared 15 averaging cycles of the VOT benchmark </a:t>
            </a:r>
          </a:p>
          <a:p>
            <a:pPr lvl="1"/>
            <a:r>
              <a:rPr lang="en-US" dirty="0"/>
              <a:t>Re-initialize (after loss) mode, or not </a:t>
            </a:r>
          </a:p>
          <a:p>
            <a:pPr lvl="2"/>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7</a:t>
            </a:fld>
            <a:endParaRPr lang="en-US"/>
          </a:p>
        </p:txBody>
      </p:sp>
    </p:spTree>
    <p:extLst>
      <p:ext uri="{BB962C8B-B14F-4D97-AF65-F5344CB8AC3E}">
        <p14:creationId xmlns:p14="http://schemas.microsoft.com/office/powerpoint/2010/main" val="31908881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show that RegNet don’t just follow the input but can actually improve bad BB</a:t>
            </a:r>
          </a:p>
          <a:p>
            <a:r>
              <a:rPr lang="en-US" dirty="0"/>
              <a:t>I will first remind that during training it actually achieved large improvement over input, so it’s not zero weights </a:t>
            </a:r>
          </a:p>
          <a:p>
            <a:r>
              <a:rPr lang="en-US" dirty="0"/>
              <a:t>But I want to demonstrate this visually. </a:t>
            </a:r>
          </a:p>
          <a:p>
            <a:endParaRPr lang="en-US" dirty="0"/>
          </a:p>
          <a:p>
            <a:r>
              <a:rPr lang="en-US" dirty="0"/>
              <a:t>Mostly, </a:t>
            </a:r>
            <a:r>
              <a:rPr lang="en-US" dirty="0" err="1"/>
              <a:t>RegNet</a:t>
            </a:r>
            <a:r>
              <a:rPr lang="en-US" dirty="0"/>
              <a:t> will follow the input it got from </a:t>
            </a:r>
            <a:r>
              <a:rPr lang="en-US" dirty="0" err="1"/>
              <a:t>MDNet</a:t>
            </a:r>
            <a:endParaRPr lang="en-US" dirty="0"/>
          </a:p>
          <a:p>
            <a:r>
              <a:rPr lang="en-US" dirty="0"/>
              <a:t>Sometimes, it will bright up and show how it can correct for better objectiveness</a:t>
            </a:r>
          </a:p>
          <a:p>
            <a:endParaRPr lang="en-US" dirty="0"/>
          </a:p>
          <a:p>
            <a:r>
              <a:rPr lang="en-US" dirty="0"/>
              <a:t>In these examples. I forced MDNet to generate less samples around the previous BB so it naturally losses tracking ability (lower </a:t>
            </a:r>
            <a:r>
              <a:rPr lang="en-US" dirty="0" err="1"/>
              <a:t>IoU</a:t>
            </a:r>
            <a:r>
              <a:rPr lang="en-US" dirty="0"/>
              <a:t>) giving RegNet opportunity to shine.</a:t>
            </a:r>
          </a:p>
          <a:p>
            <a:r>
              <a:rPr lang="en-US" dirty="0"/>
              <a:t>Here are select examples where it did</a:t>
            </a:r>
          </a:p>
        </p:txBody>
      </p:sp>
      <p:sp>
        <p:nvSpPr>
          <p:cNvPr id="4" name="Slide Number Placeholder 3"/>
          <p:cNvSpPr>
            <a:spLocks noGrp="1"/>
          </p:cNvSpPr>
          <p:nvPr>
            <p:ph type="sldNum" sz="quarter" idx="5"/>
          </p:nvPr>
        </p:nvSpPr>
        <p:spPr/>
        <p:txBody>
          <a:bodyPr/>
          <a:lstStyle/>
          <a:p>
            <a:fld id="{A009F920-47F2-4F9F-BC15-3DB626C55C6C}" type="slidenum">
              <a:rPr lang="en-US" smtClean="0"/>
              <a:t>60</a:t>
            </a:fld>
            <a:endParaRPr lang="en-US"/>
          </a:p>
        </p:txBody>
      </p:sp>
    </p:spTree>
    <p:extLst>
      <p:ext uri="{BB962C8B-B14F-4D97-AF65-F5344CB8AC3E}">
        <p14:creationId xmlns:p14="http://schemas.microsoft.com/office/powerpoint/2010/main" val="2313749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a:t>
            </a:r>
          </a:p>
          <a:p>
            <a:r>
              <a:rPr lang="en-US" dirty="0"/>
              <a:t>Showing RegNet can even “jump distance” even though it was trained on positive </a:t>
            </a:r>
            <a:r>
              <a:rPr lang="en-US" dirty="0" err="1"/>
              <a:t>IoU</a:t>
            </a:r>
            <a:r>
              <a:rPr lang="en-US" dirty="0"/>
              <a:t> only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61</a:t>
            </a:fld>
            <a:endParaRPr lang="en-US"/>
          </a:p>
        </p:txBody>
      </p:sp>
    </p:spTree>
    <p:extLst>
      <p:ext uri="{BB962C8B-B14F-4D97-AF65-F5344CB8AC3E}">
        <p14:creationId xmlns:p14="http://schemas.microsoft.com/office/powerpoint/2010/main" val="716086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my favorite, jumping from one object to another, probably because it has better “objectiveness”</a:t>
            </a:r>
          </a:p>
          <a:p>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62</a:t>
            </a:fld>
            <a:endParaRPr lang="en-US"/>
          </a:p>
        </p:txBody>
      </p:sp>
    </p:spTree>
    <p:extLst>
      <p:ext uri="{BB962C8B-B14F-4D97-AF65-F5344CB8AC3E}">
        <p14:creationId xmlns:p14="http://schemas.microsoft.com/office/powerpoint/2010/main" val="1796616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attempted to retrain the specialized network on frame0 of </a:t>
            </a:r>
            <a:r>
              <a:rPr lang="en-US" dirty="0" err="1"/>
              <a:t>BlurFace</a:t>
            </a:r>
            <a:r>
              <a:rPr lang="en-US" dirty="0"/>
              <a:t> in an attempt to improve benchmark performance</a:t>
            </a:r>
          </a:p>
          <a:p>
            <a:r>
              <a:rPr lang="en-US" dirty="0"/>
              <a:t>I gave it ~ 1 minute until the precision graph flattened </a:t>
            </a:r>
          </a:p>
          <a:p>
            <a:r>
              <a:rPr lang="en-US" dirty="0"/>
              <a:t>It did nothing to improve, i.e. to track GT specifically and not another object candidate </a:t>
            </a:r>
          </a:p>
          <a:p>
            <a:endParaRPr lang="en-US" dirty="0"/>
          </a:p>
          <a:p>
            <a:r>
              <a:rPr lang="en-US" dirty="0"/>
              <a:t>Also it did not seam to improve the (in-)ability of RegNet to track independently, i.e. without MDNet. </a:t>
            </a:r>
          </a:p>
          <a:p>
            <a:r>
              <a:rPr lang="en-US" dirty="0"/>
              <a:t>At the very least the first condition should probably be higher fps.</a:t>
            </a:r>
          </a:p>
          <a:p>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64</a:t>
            </a:fld>
            <a:endParaRPr lang="en-US"/>
          </a:p>
        </p:txBody>
      </p:sp>
    </p:spTree>
    <p:extLst>
      <p:ext uri="{BB962C8B-B14F-4D97-AF65-F5344CB8AC3E}">
        <p14:creationId xmlns:p14="http://schemas.microsoft.com/office/powerpoint/2010/main" val="2234562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directly on standard size images - Generate samples is STD size, do precision calculations in STD size – avoid resizing – model was less accurate (much larger variance in training curve) for just 15% acceleration in training time</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65</a:t>
            </a:fld>
            <a:endParaRPr lang="en-US"/>
          </a:p>
        </p:txBody>
      </p:sp>
    </p:spTree>
    <p:extLst>
      <p:ext uri="{BB962C8B-B14F-4D97-AF65-F5344CB8AC3E}">
        <p14:creationId xmlns:p14="http://schemas.microsoft.com/office/powerpoint/2010/main" val="3103205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demonstrate using </a:t>
            </a:r>
            <a:r>
              <a:rPr lang="en-US" dirty="0" err="1"/>
              <a:t>RegNet</a:t>
            </a:r>
            <a:r>
              <a:rPr lang="en-US" dirty="0"/>
              <a:t> 8 outputs allowing any quadrilateral </a:t>
            </a:r>
          </a:p>
          <a:p>
            <a:r>
              <a:rPr lang="en-US" dirty="0"/>
              <a:t>Remember VOT allows GT as rotated rectangles, I generalized it to any quadrilateral </a:t>
            </a:r>
          </a:p>
          <a:p>
            <a:r>
              <a:rPr lang="en-US" dirty="0"/>
              <a:t>It’s not compatible with the VOT benchmark (which is explicitly rotated rectangles) but it’s cool !!</a:t>
            </a:r>
          </a:p>
          <a:p>
            <a:r>
              <a:rPr lang="en-US" dirty="0"/>
              <a:t>Obviously, it’s cheating because the network was trained on this specific sequence, but it’s just a demonstration </a:t>
            </a:r>
          </a:p>
          <a:p>
            <a:endParaRPr lang="en-US" dirty="0"/>
          </a:p>
          <a:p>
            <a:r>
              <a:rPr lang="en-US" dirty="0"/>
              <a:t>I took 4000-2000 network (internal layers), no dropout, trained it on iceskater1 sequence with 0.75-1 </a:t>
            </a:r>
            <a:r>
              <a:rPr lang="en-US" dirty="0" err="1"/>
              <a:t>IoU</a:t>
            </a:r>
            <a:r>
              <a:rPr lang="en-US" dirty="0"/>
              <a:t> samples range.</a:t>
            </a:r>
          </a:p>
          <a:p>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67</a:t>
            </a:fld>
            <a:endParaRPr lang="en-US"/>
          </a:p>
        </p:txBody>
      </p:sp>
    </p:spTree>
    <p:extLst>
      <p:ext uri="{BB962C8B-B14F-4D97-AF65-F5344CB8AC3E}">
        <p14:creationId xmlns:p14="http://schemas.microsoft.com/office/powerpoint/2010/main" val="2141537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Worked on this for 2~3 accumulated</a:t>
            </a:r>
          </a:p>
          <a:p>
            <a:r>
              <a:rPr lang="en-US" dirty="0"/>
              <a:t>First real practice of deep learning </a:t>
            </a:r>
          </a:p>
          <a:p>
            <a:r>
              <a:rPr lang="en-US" dirty="0"/>
              <a:t>Trained a model that can identify and “lock on” objects nearby given bounding box </a:t>
            </a:r>
          </a:p>
          <a:p>
            <a:r>
              <a:rPr lang="en-US" dirty="0"/>
              <a:t>Not built to win a benchmark which gives specific object which in some scenes may look “less of an object” compared with near-by ones </a:t>
            </a:r>
          </a:p>
        </p:txBody>
      </p:sp>
      <p:sp>
        <p:nvSpPr>
          <p:cNvPr id="4" name="Slide Number Placeholder 3"/>
          <p:cNvSpPr>
            <a:spLocks noGrp="1"/>
          </p:cNvSpPr>
          <p:nvPr>
            <p:ph type="sldNum" sz="quarter" idx="5"/>
          </p:nvPr>
        </p:nvSpPr>
        <p:spPr/>
        <p:txBody>
          <a:bodyPr/>
          <a:lstStyle/>
          <a:p>
            <a:fld id="{A009F920-47F2-4F9F-BC15-3DB626C55C6C}" type="slidenum">
              <a:rPr lang="en-US" smtClean="0"/>
              <a:t>68</a:t>
            </a:fld>
            <a:endParaRPr lang="en-US"/>
          </a:p>
        </p:txBody>
      </p:sp>
    </p:spTree>
    <p:extLst>
      <p:ext uri="{BB962C8B-B14F-4D97-AF65-F5344CB8AC3E}">
        <p14:creationId xmlns:p14="http://schemas.microsoft.com/office/powerpoint/2010/main" val="3313692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ideas for future:</a:t>
            </a:r>
          </a:p>
          <a:p>
            <a:pPr marL="171450" indent="-171450">
              <a:buFontTx/>
              <a:buChar char="-"/>
            </a:pPr>
            <a:r>
              <a:rPr lang="en-US" dirty="0"/>
              <a:t>Size/depth - RegNet is already ~ 500 MB in size (9220-4000-2000-4), not much room to grow (MDNet is 17 MB including FC 4608-512-512-2 and CONV layers…)</a:t>
            </a:r>
          </a:p>
          <a:p>
            <a:pPr marL="171450" indent="-171450">
              <a:buFontTx/>
              <a:buChar char="-"/>
            </a:pPr>
            <a:r>
              <a:rPr lang="en-US" dirty="0" err="1"/>
              <a:t>ConvNet</a:t>
            </a:r>
            <a:r>
              <a:rPr lang="en-US" dirty="0"/>
              <a:t> – try convolutional layers instead of fully connected</a:t>
            </a:r>
          </a:p>
          <a:p>
            <a:pPr marL="171450" indent="-171450">
              <a:buFontTx/>
              <a:buChar char="-"/>
            </a:pPr>
            <a:r>
              <a:rPr lang="en-US" dirty="0"/>
              <a:t>Clean data – e.g. remove frame where you can’t see the target (birds in cloud), e.g. remove frames where target is truncated by frame, etc. </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Online training - repurpose MDNet FC to ALSO do the regression (on top of classification), thus also enjoy the online training routine </a:t>
            </a:r>
          </a:p>
          <a:p>
            <a:pPr marL="171450" indent="-171450">
              <a:buFontTx/>
              <a:buChar char="-"/>
            </a:pPr>
            <a:endParaRPr lang="en-US" dirty="0"/>
          </a:p>
          <a:p>
            <a:pPr marL="171450" indent="-171450">
              <a:buFontTx/>
              <a:buChar char="-"/>
            </a:pPr>
            <a:r>
              <a:rPr lang="en-US" dirty="0"/>
              <a:t>Rotated BB - Allow RegNet to receive and more importantly to produce rotated bounding boxes for a tighter fit to object. So it can enhance models trained on non-rotated BB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Input previous frame(s) – this means RegNet will no longer be based on object detection, but will also be able to track changes. This is an alternative to the idea of online training to specialize in new object appearance. </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69</a:t>
            </a:fld>
            <a:endParaRPr lang="en-US"/>
          </a:p>
        </p:txBody>
      </p:sp>
    </p:spTree>
    <p:extLst>
      <p:ext uri="{BB962C8B-B14F-4D97-AF65-F5344CB8AC3E}">
        <p14:creationId xmlns:p14="http://schemas.microsoft.com/office/powerpoint/2010/main" val="3059283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sequences are close to the mean </a:t>
            </a:r>
          </a:p>
          <a:p>
            <a:r>
              <a:rPr lang="en-US" dirty="0"/>
              <a:t>A few outliers “drag” the precision down, could be up to 0.1 … </a:t>
            </a:r>
          </a:p>
          <a:p>
            <a:r>
              <a:rPr lang="en-US" dirty="0"/>
              <a:t>These may be e.g. where occlusions occur – so you can’t really train a network to find objects… </a:t>
            </a:r>
          </a:p>
          <a:p>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70</a:t>
            </a:fld>
            <a:endParaRPr lang="en-US"/>
          </a:p>
        </p:txBody>
      </p:sp>
    </p:spTree>
    <p:extLst>
      <p:ext uri="{BB962C8B-B14F-4D97-AF65-F5344CB8AC3E}">
        <p14:creationId xmlns:p14="http://schemas.microsoft.com/office/powerpoint/2010/main" val="2224056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the </a:t>
            </a:r>
            <a:r>
              <a:rPr lang="en-US" dirty="0" err="1"/>
              <a:t>MDNet</a:t>
            </a:r>
            <a:r>
              <a:rPr lang="en-US" dirty="0"/>
              <a:t> network classifies a cropped images into either background or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9</a:t>
            </a:fld>
            <a:endParaRPr lang="en-US"/>
          </a:p>
        </p:txBody>
      </p:sp>
    </p:spTree>
    <p:extLst>
      <p:ext uri="{BB962C8B-B14F-4D97-AF65-F5344CB8AC3E}">
        <p14:creationId xmlns:p14="http://schemas.microsoft.com/office/powerpoint/2010/main" val="36723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frame </a:t>
            </a:r>
            <a:r>
              <a:rPr lang="en-US" dirty="0">
                <a:sym typeface="Wingdings" panose="05000000000000000000" pitchFamily="2" charset="2"/>
              </a:rPr>
              <a:t></a:t>
            </a:r>
            <a:r>
              <a:rPr lang="en-US" dirty="0"/>
              <a:t> Suggest bounding box  </a:t>
            </a:r>
            <a:r>
              <a:rPr lang="en-US" dirty="0">
                <a:sym typeface="Wingdings" panose="05000000000000000000" pitchFamily="2" charset="2"/>
              </a:rPr>
              <a:t> </a:t>
            </a:r>
            <a:r>
              <a:rPr lang="en-US" dirty="0"/>
              <a:t>Crop image per suggestion </a:t>
            </a:r>
            <a:r>
              <a:rPr lang="en-US" dirty="0">
                <a:sym typeface="Wingdings" panose="05000000000000000000" pitchFamily="2" charset="2"/>
              </a:rPr>
              <a:t> give </a:t>
            </a:r>
            <a:r>
              <a:rPr lang="en-US" dirty="0" err="1">
                <a:sym typeface="Wingdings" panose="05000000000000000000" pitchFamily="2" charset="2"/>
              </a:rPr>
              <a:t>MDNet</a:t>
            </a:r>
            <a:r>
              <a:rPr lang="en-US" dirty="0">
                <a:sym typeface="Wingdings" panose="05000000000000000000" pitchFamily="2" charset="2"/>
              </a:rPr>
              <a:t> to classify to either background / object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10</a:t>
            </a:fld>
            <a:endParaRPr lang="en-US"/>
          </a:p>
        </p:txBody>
      </p:sp>
    </p:spTree>
    <p:extLst>
      <p:ext uri="{BB962C8B-B14F-4D97-AF65-F5344CB8AC3E}">
        <p14:creationId xmlns:p14="http://schemas.microsoft.com/office/powerpoint/2010/main" val="305204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frame, need to suggest a BB (bounding box) </a:t>
            </a:r>
          </a:p>
        </p:txBody>
      </p:sp>
      <p:sp>
        <p:nvSpPr>
          <p:cNvPr id="4" name="Slide Number Placeholder 3"/>
          <p:cNvSpPr>
            <a:spLocks noGrp="1"/>
          </p:cNvSpPr>
          <p:nvPr>
            <p:ph type="sldNum" sz="quarter" idx="5"/>
          </p:nvPr>
        </p:nvSpPr>
        <p:spPr/>
        <p:txBody>
          <a:bodyPr/>
          <a:lstStyle/>
          <a:p>
            <a:fld id="{A009F920-47F2-4F9F-BC15-3DB626C55C6C}" type="slidenum">
              <a:rPr lang="en-US" smtClean="0"/>
              <a:t>11</a:t>
            </a:fld>
            <a:endParaRPr lang="en-US"/>
          </a:p>
        </p:txBody>
      </p:sp>
    </p:spTree>
    <p:extLst>
      <p:ext uri="{BB962C8B-B14F-4D97-AF65-F5344CB8AC3E}">
        <p14:creationId xmlns:p14="http://schemas.microsoft.com/office/powerpoint/2010/main" val="4271206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 random variations (aka “sample”) of BB[i-1] – in position and size </a:t>
            </a:r>
          </a:p>
          <a:p>
            <a:endParaRPr lang="en-US" dirty="0"/>
          </a:p>
        </p:txBody>
      </p:sp>
      <p:sp>
        <p:nvSpPr>
          <p:cNvPr id="4" name="Slide Number Placeholder 3"/>
          <p:cNvSpPr>
            <a:spLocks noGrp="1"/>
          </p:cNvSpPr>
          <p:nvPr>
            <p:ph type="sldNum" sz="quarter" idx="5"/>
          </p:nvPr>
        </p:nvSpPr>
        <p:spPr/>
        <p:txBody>
          <a:bodyPr/>
          <a:lstStyle/>
          <a:p>
            <a:fld id="{A009F920-47F2-4F9F-BC15-3DB626C55C6C}" type="slidenum">
              <a:rPr lang="en-US" smtClean="0"/>
              <a:t>12</a:t>
            </a:fld>
            <a:endParaRPr lang="en-US"/>
          </a:p>
        </p:txBody>
      </p:sp>
    </p:spTree>
    <p:extLst>
      <p:ext uri="{BB962C8B-B14F-4D97-AF65-F5344CB8AC3E}">
        <p14:creationId xmlns:p14="http://schemas.microsoft.com/office/powerpoint/2010/main" val="2733538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1280-AB6C-4F16-BDB0-3237E2763A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57E6B2-D4FD-4213-AFDE-2F861AB279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00B81-A7D8-431B-9312-027B557A5D5D}"/>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9266204F-243C-4476-AD47-10119D007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5FE37-AEF1-47A9-B21F-7EF95FF95E71}"/>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298872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A263-04BB-47CE-BB11-77EDF153CD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2E811-DB8B-403E-8401-C18C468D9F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1979E-07F9-48DC-B999-7A579FBF3926}"/>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83B4D378-81D0-45C5-9CA1-EE4DF51D1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2232D-AC33-4436-9607-C9B604FEB6E1}"/>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370528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97A74E-9CBA-4E79-BED8-8D44DB526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E55AF7-C785-49CB-8E77-5D49540CB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72E89-901A-4D5F-A70C-A9FA375BC62D}"/>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4BD94DFB-54D9-4927-9D04-B58CF17C7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3878B-1D1D-4719-8D74-A6CFCA2E77F3}"/>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425813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2AC9-1DE6-42D2-B95A-7DD8DC030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25082-0BAE-4D6F-998E-FD29F3108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76709-5B1C-4CB4-AEA0-DB7BA9E38BAF}"/>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9A380D3F-0F16-4847-A0B1-E1AC53D0F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340B5-BFF5-4C97-AEA9-FFDCC5CE8F2A}"/>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4020328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2B47-679B-46DF-8600-91B584083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8B3879-8776-4DBB-94AF-C7E988FCD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C25786-C094-4BAD-B67A-410DA4FDD517}"/>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A9470663-BA85-4434-B18D-51F5AF9AA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808C7-ADC6-4C88-A1E3-0B2B2D186210}"/>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139233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0308-48F7-4BD1-83B3-D65C225683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85205B-0807-416B-92D3-CE2F6800CC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BDB34-D573-4228-94D5-BD94919F8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EBF0F9-BEE2-482A-9303-49715D6D0C52}"/>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6" name="Footer Placeholder 5">
            <a:extLst>
              <a:ext uri="{FF2B5EF4-FFF2-40B4-BE49-F238E27FC236}">
                <a16:creationId xmlns:a16="http://schemas.microsoft.com/office/drawing/2014/main" id="{D6E1E456-EA4E-4E1D-A331-5FE5491078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93C90-3426-416B-8940-4658591DF3BA}"/>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208983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5EC6-1705-4B59-80D8-F2FE3EAD39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F677FB-3AD0-4F54-ACE1-F702B9C13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2F3EFD-A4E8-4142-B946-0824D873C0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BF431E-8432-491E-85A7-732D452A5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5B9789-128D-469D-B00C-0F51D201D9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D7EE3C-FD7E-4FB4-B2FC-5D30FC85CFFE}"/>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8" name="Footer Placeholder 7">
            <a:extLst>
              <a:ext uri="{FF2B5EF4-FFF2-40B4-BE49-F238E27FC236}">
                <a16:creationId xmlns:a16="http://schemas.microsoft.com/office/drawing/2014/main" id="{F8DEFA89-3AB4-4ED7-B31F-3E2CDC4097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5DC40-4A22-4615-8163-B766C7419BEE}"/>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4134490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3981-262B-4F60-B1DA-189EEE6CF5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D93E93-8DA4-4C25-824B-5DF2B67BEC5B}"/>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4" name="Footer Placeholder 3">
            <a:extLst>
              <a:ext uri="{FF2B5EF4-FFF2-40B4-BE49-F238E27FC236}">
                <a16:creationId xmlns:a16="http://schemas.microsoft.com/office/drawing/2014/main" id="{9230BAD3-1E42-40BD-BD75-FC25315441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DE52B8-A61D-4667-914F-6DB4E519FE63}"/>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256479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99D51-3413-4BC4-B4B9-9EF734E2CA3E}"/>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3" name="Footer Placeholder 2">
            <a:extLst>
              <a:ext uri="{FF2B5EF4-FFF2-40B4-BE49-F238E27FC236}">
                <a16:creationId xmlns:a16="http://schemas.microsoft.com/office/drawing/2014/main" id="{EAA5D310-7D60-4D38-964F-10B8E4003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633C52-1496-469A-86A4-0AD60732B838}"/>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173170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CBBF-5EC2-440A-8714-066844B2D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514633-0D3A-45E8-82E9-0A7F704154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6A4C6A-5363-478E-8FD0-4BE6B468F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A7FCB-8B7C-4AC2-8731-A205C4325CC8}"/>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6" name="Footer Placeholder 5">
            <a:extLst>
              <a:ext uri="{FF2B5EF4-FFF2-40B4-BE49-F238E27FC236}">
                <a16:creationId xmlns:a16="http://schemas.microsoft.com/office/drawing/2014/main" id="{693A657E-E7D6-4A74-898B-79207AF09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26AC4-C845-4145-BA64-2C13553829EB}"/>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295219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FE52-B8ED-4B46-8BE7-922FC7DD4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9E66C6-0715-43E0-A0ED-A0004CBD1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3632D3-0212-41AE-8CD7-AFD9A990C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3B2AA-6478-442F-BA1C-F3FC487E62AE}"/>
              </a:ext>
            </a:extLst>
          </p:cNvPr>
          <p:cNvSpPr>
            <a:spLocks noGrp="1"/>
          </p:cNvSpPr>
          <p:nvPr>
            <p:ph type="dt" sz="half" idx="10"/>
          </p:nvPr>
        </p:nvSpPr>
        <p:spPr/>
        <p:txBody>
          <a:bodyPr/>
          <a:lstStyle/>
          <a:p>
            <a:fld id="{294A72BC-10A5-4A0A-9A1C-9E57BF30B893}" type="datetimeFigureOut">
              <a:rPr lang="en-US" smtClean="0"/>
              <a:t>7/22/2019</a:t>
            </a:fld>
            <a:endParaRPr lang="en-US"/>
          </a:p>
        </p:txBody>
      </p:sp>
      <p:sp>
        <p:nvSpPr>
          <p:cNvPr id="6" name="Footer Placeholder 5">
            <a:extLst>
              <a:ext uri="{FF2B5EF4-FFF2-40B4-BE49-F238E27FC236}">
                <a16:creationId xmlns:a16="http://schemas.microsoft.com/office/drawing/2014/main" id="{1462E9C1-532E-4A43-BEFC-C814D10DD5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C1FEDB-298F-4CD4-BC1E-E97CDC84DF53}"/>
              </a:ext>
            </a:extLst>
          </p:cNvPr>
          <p:cNvSpPr>
            <a:spLocks noGrp="1"/>
          </p:cNvSpPr>
          <p:nvPr>
            <p:ph type="sldNum" sz="quarter" idx="12"/>
          </p:nvPr>
        </p:nvSpPr>
        <p:spPr/>
        <p:txBody>
          <a:bodyPr/>
          <a:lstStyle/>
          <a:p>
            <a:fld id="{5352B132-6677-48C3-B9FE-B78B460AF1C7}" type="slidenum">
              <a:rPr lang="en-US" smtClean="0"/>
              <a:t>‹#›</a:t>
            </a:fld>
            <a:endParaRPr lang="en-US"/>
          </a:p>
        </p:txBody>
      </p:sp>
    </p:spTree>
    <p:extLst>
      <p:ext uri="{BB962C8B-B14F-4D97-AF65-F5344CB8AC3E}">
        <p14:creationId xmlns:p14="http://schemas.microsoft.com/office/powerpoint/2010/main" val="2369917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A164F-7BD9-4472-AE22-26256793A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8A015-BAA9-4CA5-A6B7-5365F3C045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D4E00-A181-43D5-BC3F-10DCCD68A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4A72BC-10A5-4A0A-9A1C-9E57BF30B893}" type="datetimeFigureOut">
              <a:rPr lang="en-US" smtClean="0"/>
              <a:t>7/22/2019</a:t>
            </a:fld>
            <a:endParaRPr lang="en-US"/>
          </a:p>
        </p:txBody>
      </p:sp>
      <p:sp>
        <p:nvSpPr>
          <p:cNvPr id="5" name="Footer Placeholder 4">
            <a:extLst>
              <a:ext uri="{FF2B5EF4-FFF2-40B4-BE49-F238E27FC236}">
                <a16:creationId xmlns:a16="http://schemas.microsoft.com/office/drawing/2014/main" id="{C81AAAB3-A0BE-4EC8-A4BB-428E4C110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7452C3-0BAE-4915-A212-24ED8DB58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2B132-6677-48C3-B9FE-B78B460AF1C7}" type="slidenum">
              <a:rPr lang="en-US" smtClean="0"/>
              <a:t>‹#›</a:t>
            </a:fld>
            <a:endParaRPr lang="en-US"/>
          </a:p>
        </p:txBody>
      </p:sp>
    </p:spTree>
    <p:extLst>
      <p:ext uri="{BB962C8B-B14F-4D97-AF65-F5344CB8AC3E}">
        <p14:creationId xmlns:p14="http://schemas.microsoft.com/office/powerpoint/2010/main" val="1403903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jp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cs231n project</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Object Tracking </a:t>
            </a:r>
          </a:p>
          <a:p>
            <a:r>
              <a:rPr lang="en-US" dirty="0"/>
              <a:t>Moshe Karl, July 2019</a:t>
            </a:r>
          </a:p>
          <a:p>
            <a:r>
              <a:rPr lang="en-US" dirty="0"/>
              <a:t>Advisor</a:t>
            </a:r>
            <a:r>
              <a:rPr lang="en-US"/>
              <a:t>: Prof. Tal </a:t>
            </a:r>
            <a:r>
              <a:rPr lang="en-US" dirty="0" err="1"/>
              <a:t>Hassner</a:t>
            </a:r>
            <a:endParaRPr lang="en-US" dirty="0"/>
          </a:p>
        </p:txBody>
      </p:sp>
    </p:spTree>
    <p:extLst>
      <p:ext uri="{BB962C8B-B14F-4D97-AF65-F5344CB8AC3E}">
        <p14:creationId xmlns:p14="http://schemas.microsoft.com/office/powerpoint/2010/main" val="42576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lstStyle/>
          <a:p>
            <a:pPr marL="0" indent="0">
              <a:buNone/>
            </a:pPr>
            <a:r>
              <a:rPr lang="en-US" dirty="0"/>
              <a:t>Classification:</a:t>
            </a:r>
          </a:p>
          <a:p>
            <a:endParaRPr lang="en-US" dirty="0"/>
          </a:p>
        </p:txBody>
      </p:sp>
      <p:sp>
        <p:nvSpPr>
          <p:cNvPr id="4" name="Cube 3">
            <a:extLst>
              <a:ext uri="{FF2B5EF4-FFF2-40B4-BE49-F238E27FC236}">
                <a16:creationId xmlns:a16="http://schemas.microsoft.com/office/drawing/2014/main" id="{97235A42-364D-47A8-8ED4-4B293CDA0330}"/>
              </a:ext>
            </a:extLst>
          </p:cNvPr>
          <p:cNvSpPr/>
          <p:nvPr/>
        </p:nvSpPr>
        <p:spPr>
          <a:xfrm>
            <a:off x="8244303" y="3096018"/>
            <a:ext cx="1518081" cy="14381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03C8E02-392E-41B1-8FB5-E828C33F3438}"/>
              </a:ext>
            </a:extLst>
          </p:cNvPr>
          <p:cNvCxnSpPr>
            <a:cxnSpLocks/>
          </p:cNvCxnSpPr>
          <p:nvPr/>
        </p:nvCxnSpPr>
        <p:spPr>
          <a:xfrm>
            <a:off x="7389680" y="4001294"/>
            <a:ext cx="646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049AA1F-61FC-4D89-810D-3D103A693B9F}"/>
              </a:ext>
            </a:extLst>
          </p:cNvPr>
          <p:cNvSpPr txBox="1"/>
          <p:nvPr/>
        </p:nvSpPr>
        <p:spPr>
          <a:xfrm>
            <a:off x="8454315" y="3762367"/>
            <a:ext cx="1121639" cy="369332"/>
          </a:xfrm>
          <a:prstGeom prst="rect">
            <a:avLst/>
          </a:prstGeom>
          <a:noFill/>
        </p:spPr>
        <p:txBody>
          <a:bodyPr wrap="square" rtlCol="0">
            <a:spAutoFit/>
          </a:bodyPr>
          <a:lstStyle/>
          <a:p>
            <a:r>
              <a:rPr lang="en-US" dirty="0"/>
              <a:t>MDNet</a:t>
            </a:r>
          </a:p>
        </p:txBody>
      </p:sp>
      <p:pic>
        <p:nvPicPr>
          <p:cNvPr id="20" name="Picture 19">
            <a:extLst>
              <a:ext uri="{FF2B5EF4-FFF2-40B4-BE49-F238E27FC236}">
                <a16:creationId xmlns:a16="http://schemas.microsoft.com/office/drawing/2014/main" id="{54889FD2-987C-4675-918C-23718EF39C42}"/>
              </a:ext>
            </a:extLst>
          </p:cNvPr>
          <p:cNvPicPr>
            <a:picLocks noChangeAspect="1"/>
          </p:cNvPicPr>
          <p:nvPr/>
        </p:nvPicPr>
        <p:blipFill>
          <a:blip r:embed="rId3"/>
          <a:stretch>
            <a:fillRect/>
          </a:stretch>
        </p:blipFill>
        <p:spPr>
          <a:xfrm>
            <a:off x="6004103" y="3443014"/>
            <a:ext cx="1270389" cy="1189985"/>
          </a:xfrm>
          <a:prstGeom prst="rect">
            <a:avLst/>
          </a:prstGeom>
        </p:spPr>
      </p:pic>
      <p:pic>
        <p:nvPicPr>
          <p:cNvPr id="15" name="Picture 14" descr="A person that is standing in the grass&#10;&#10;Description automatically generated">
            <a:extLst>
              <a:ext uri="{FF2B5EF4-FFF2-40B4-BE49-F238E27FC236}">
                <a16:creationId xmlns:a16="http://schemas.microsoft.com/office/drawing/2014/main" id="{D38346A0-2E95-474F-8749-43A0EC236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90" y="3109053"/>
            <a:ext cx="4907502" cy="2760470"/>
          </a:xfrm>
          <a:prstGeom prst="rect">
            <a:avLst/>
          </a:prstGeom>
        </p:spPr>
      </p:pic>
      <p:pic>
        <p:nvPicPr>
          <p:cNvPr id="19" name="Picture 18">
            <a:extLst>
              <a:ext uri="{FF2B5EF4-FFF2-40B4-BE49-F238E27FC236}">
                <a16:creationId xmlns:a16="http://schemas.microsoft.com/office/drawing/2014/main" id="{83DBD54D-426F-4468-AB28-E4084DCC2AA2}"/>
              </a:ext>
            </a:extLst>
          </p:cNvPr>
          <p:cNvPicPr>
            <a:picLocks noChangeAspect="1"/>
          </p:cNvPicPr>
          <p:nvPr/>
        </p:nvPicPr>
        <p:blipFill>
          <a:blip r:embed="rId3"/>
          <a:stretch>
            <a:fillRect/>
          </a:stretch>
        </p:blipFill>
        <p:spPr>
          <a:xfrm>
            <a:off x="965722" y="3669554"/>
            <a:ext cx="752475" cy="704850"/>
          </a:xfrm>
          <a:prstGeom prst="rect">
            <a:avLst/>
          </a:prstGeom>
        </p:spPr>
      </p:pic>
      <p:cxnSp>
        <p:nvCxnSpPr>
          <p:cNvPr id="21" name="Straight Arrow Connector 20">
            <a:extLst>
              <a:ext uri="{FF2B5EF4-FFF2-40B4-BE49-F238E27FC236}">
                <a16:creationId xmlns:a16="http://schemas.microsoft.com/office/drawing/2014/main" id="{68166126-CA75-4A28-B657-55520046627E}"/>
              </a:ext>
            </a:extLst>
          </p:cNvPr>
          <p:cNvCxnSpPr>
            <a:cxnSpLocks/>
          </p:cNvCxnSpPr>
          <p:nvPr/>
        </p:nvCxnSpPr>
        <p:spPr>
          <a:xfrm flipV="1">
            <a:off x="1793629" y="4021979"/>
            <a:ext cx="4097917" cy="1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miley Face 21">
            <a:extLst>
              <a:ext uri="{FF2B5EF4-FFF2-40B4-BE49-F238E27FC236}">
                <a16:creationId xmlns:a16="http://schemas.microsoft.com/office/drawing/2014/main" id="{0DE5B011-BE81-43F2-8338-629660827BDB}"/>
              </a:ext>
            </a:extLst>
          </p:cNvPr>
          <p:cNvSpPr/>
          <p:nvPr/>
        </p:nvSpPr>
        <p:spPr>
          <a:xfrm>
            <a:off x="10398501" y="5002331"/>
            <a:ext cx="639193" cy="512616"/>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Wave 22">
            <a:extLst>
              <a:ext uri="{FF2B5EF4-FFF2-40B4-BE49-F238E27FC236}">
                <a16:creationId xmlns:a16="http://schemas.microsoft.com/office/drawing/2014/main" id="{A533367D-2E3A-4D9F-9B36-3B3D0E23DDB0}"/>
              </a:ext>
            </a:extLst>
          </p:cNvPr>
          <p:cNvSpPr/>
          <p:nvPr/>
        </p:nvSpPr>
        <p:spPr>
          <a:xfrm>
            <a:off x="10172699" y="2254560"/>
            <a:ext cx="941033" cy="666349"/>
          </a:xfrm>
          <a:prstGeom prst="wav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60EE1EAE-FFDD-472A-9A84-F7308103061D}"/>
              </a:ext>
            </a:extLst>
          </p:cNvPr>
          <p:cNvCxnSpPr/>
          <p:nvPr/>
        </p:nvCxnSpPr>
        <p:spPr>
          <a:xfrm flipV="1">
            <a:off x="9889516" y="2901543"/>
            <a:ext cx="745725" cy="50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8EC73A-60C7-4F61-AB84-39BC6C0A2528}"/>
              </a:ext>
            </a:extLst>
          </p:cNvPr>
          <p:cNvCxnSpPr/>
          <p:nvPr/>
        </p:nvCxnSpPr>
        <p:spPr>
          <a:xfrm>
            <a:off x="9918759" y="4320578"/>
            <a:ext cx="724456" cy="50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43E1678-979E-47F9-B6E1-07FAE66BB48D}"/>
              </a:ext>
            </a:extLst>
          </p:cNvPr>
          <p:cNvSpPr txBox="1"/>
          <p:nvPr/>
        </p:nvSpPr>
        <p:spPr>
          <a:xfrm>
            <a:off x="10082395" y="1817760"/>
            <a:ext cx="1399022" cy="369332"/>
          </a:xfrm>
          <a:prstGeom prst="rect">
            <a:avLst/>
          </a:prstGeom>
          <a:noFill/>
        </p:spPr>
        <p:txBody>
          <a:bodyPr wrap="square" rtlCol="0">
            <a:spAutoFit/>
          </a:bodyPr>
          <a:lstStyle/>
          <a:p>
            <a:r>
              <a:rPr lang="en-US" dirty="0"/>
              <a:t>background</a:t>
            </a:r>
          </a:p>
        </p:txBody>
      </p:sp>
      <p:sp>
        <p:nvSpPr>
          <p:cNvPr id="27" name="TextBox 26">
            <a:extLst>
              <a:ext uri="{FF2B5EF4-FFF2-40B4-BE49-F238E27FC236}">
                <a16:creationId xmlns:a16="http://schemas.microsoft.com/office/drawing/2014/main" id="{F2C68E6B-A1F1-4700-BF16-E9662603FE4E}"/>
              </a:ext>
            </a:extLst>
          </p:cNvPr>
          <p:cNvSpPr txBox="1"/>
          <p:nvPr/>
        </p:nvSpPr>
        <p:spPr>
          <a:xfrm>
            <a:off x="10237961" y="5539291"/>
            <a:ext cx="1399022" cy="369332"/>
          </a:xfrm>
          <a:prstGeom prst="rect">
            <a:avLst/>
          </a:prstGeom>
          <a:noFill/>
        </p:spPr>
        <p:txBody>
          <a:bodyPr wrap="square" rtlCol="0">
            <a:spAutoFit/>
          </a:bodyPr>
          <a:lstStyle/>
          <a:p>
            <a:r>
              <a:rPr lang="en-US" dirty="0"/>
              <a:t>object</a:t>
            </a:r>
          </a:p>
        </p:txBody>
      </p:sp>
      <p:sp>
        <p:nvSpPr>
          <p:cNvPr id="6" name="TextBox 5">
            <a:extLst>
              <a:ext uri="{FF2B5EF4-FFF2-40B4-BE49-F238E27FC236}">
                <a16:creationId xmlns:a16="http://schemas.microsoft.com/office/drawing/2014/main" id="{F77CFE43-506B-4EB5-A8F8-0A9DB764B2E7}"/>
              </a:ext>
            </a:extLst>
          </p:cNvPr>
          <p:cNvSpPr txBox="1"/>
          <p:nvPr/>
        </p:nvSpPr>
        <p:spPr>
          <a:xfrm>
            <a:off x="10762373" y="2919244"/>
            <a:ext cx="1099931" cy="523220"/>
          </a:xfrm>
          <a:prstGeom prst="rect">
            <a:avLst/>
          </a:prstGeom>
          <a:noFill/>
        </p:spPr>
        <p:txBody>
          <a:bodyPr wrap="square" rtlCol="0">
            <a:spAutoFit/>
          </a:bodyPr>
          <a:lstStyle/>
          <a:p>
            <a:r>
              <a:rPr lang="en-US" sz="2800" dirty="0"/>
              <a:t>0.34</a:t>
            </a:r>
            <a:endParaRPr lang="en-US" dirty="0"/>
          </a:p>
        </p:txBody>
      </p:sp>
      <p:sp>
        <p:nvSpPr>
          <p:cNvPr id="28" name="TextBox 27">
            <a:extLst>
              <a:ext uri="{FF2B5EF4-FFF2-40B4-BE49-F238E27FC236}">
                <a16:creationId xmlns:a16="http://schemas.microsoft.com/office/drawing/2014/main" id="{634FCCC5-7BD3-4C6C-8904-0F5ECD642966}"/>
              </a:ext>
            </a:extLst>
          </p:cNvPr>
          <p:cNvSpPr txBox="1"/>
          <p:nvPr/>
        </p:nvSpPr>
        <p:spPr>
          <a:xfrm>
            <a:off x="10804429" y="4411075"/>
            <a:ext cx="1099931" cy="523220"/>
          </a:xfrm>
          <a:prstGeom prst="rect">
            <a:avLst/>
          </a:prstGeom>
          <a:noFill/>
        </p:spPr>
        <p:txBody>
          <a:bodyPr wrap="square" rtlCol="0">
            <a:spAutoFit/>
          </a:bodyPr>
          <a:lstStyle/>
          <a:p>
            <a:r>
              <a:rPr lang="en-US" sz="2800" dirty="0"/>
              <a:t>0.82</a:t>
            </a:r>
          </a:p>
        </p:txBody>
      </p:sp>
    </p:spTree>
    <p:extLst>
      <p:ext uri="{BB962C8B-B14F-4D97-AF65-F5344CB8AC3E}">
        <p14:creationId xmlns:p14="http://schemas.microsoft.com/office/powerpoint/2010/main" val="285336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Tracking routine: </a:t>
            </a:r>
          </a:p>
          <a:p>
            <a:endParaRPr lang="en-US" dirty="0"/>
          </a:p>
        </p:txBody>
      </p:sp>
      <p:pic>
        <p:nvPicPr>
          <p:cNvPr id="11" name="Picture 10" descr="A picture containing outdoor, ground, sky, tree&#10;&#10;Description automatically generated">
            <a:extLst>
              <a:ext uri="{FF2B5EF4-FFF2-40B4-BE49-F238E27FC236}">
                <a16:creationId xmlns:a16="http://schemas.microsoft.com/office/drawing/2014/main" id="{807BA6EC-03DB-46C1-ACBF-9319FE75E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56" y="4449135"/>
            <a:ext cx="3750322" cy="2109556"/>
          </a:xfrm>
          <a:prstGeom prst="rect">
            <a:avLst/>
          </a:prstGeom>
        </p:spPr>
      </p:pic>
      <p:pic>
        <p:nvPicPr>
          <p:cNvPr id="13" name="Picture 12" descr="A picture containing tree, outdoor, ground, sky&#10;&#10;Description automatically generated">
            <a:extLst>
              <a:ext uri="{FF2B5EF4-FFF2-40B4-BE49-F238E27FC236}">
                <a16:creationId xmlns:a16="http://schemas.microsoft.com/office/drawing/2014/main" id="{31BA3DDB-604A-4671-A363-8C1D4DBA6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59" y="4449134"/>
            <a:ext cx="3750322" cy="2109557"/>
          </a:xfrm>
          <a:prstGeom prst="rect">
            <a:avLst/>
          </a:prstGeom>
        </p:spPr>
      </p:pic>
      <p:sp>
        <p:nvSpPr>
          <p:cNvPr id="14" name="Rectangle: Rounded Corners 13">
            <a:extLst>
              <a:ext uri="{FF2B5EF4-FFF2-40B4-BE49-F238E27FC236}">
                <a16:creationId xmlns:a16="http://schemas.microsoft.com/office/drawing/2014/main" id="{653B3F0A-BC5D-4176-8B9A-60258CC78F6A}"/>
              </a:ext>
            </a:extLst>
          </p:cNvPr>
          <p:cNvSpPr/>
          <p:nvPr/>
        </p:nvSpPr>
        <p:spPr>
          <a:xfrm>
            <a:off x="2317072" y="4942274"/>
            <a:ext cx="435006" cy="1076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489DCA9-37B3-4B63-B263-2D7E7AB5933F}"/>
              </a:ext>
            </a:extLst>
          </p:cNvPr>
          <p:cNvCxnSpPr/>
          <p:nvPr/>
        </p:nvCxnSpPr>
        <p:spPr>
          <a:xfrm>
            <a:off x="5184559" y="5487635"/>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00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Tracking routine: </a:t>
            </a:r>
          </a:p>
          <a:p>
            <a:endParaRPr lang="en-US" dirty="0"/>
          </a:p>
        </p:txBody>
      </p:sp>
      <p:pic>
        <p:nvPicPr>
          <p:cNvPr id="11" name="Picture 10" descr="A picture containing outdoor, ground, sky, tree&#10;&#10;Description automatically generated">
            <a:extLst>
              <a:ext uri="{FF2B5EF4-FFF2-40B4-BE49-F238E27FC236}">
                <a16:creationId xmlns:a16="http://schemas.microsoft.com/office/drawing/2014/main" id="{807BA6EC-03DB-46C1-ACBF-9319FE75E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56" y="4449135"/>
            <a:ext cx="3750322" cy="2109556"/>
          </a:xfrm>
          <a:prstGeom prst="rect">
            <a:avLst/>
          </a:prstGeom>
        </p:spPr>
      </p:pic>
      <p:pic>
        <p:nvPicPr>
          <p:cNvPr id="13" name="Picture 12" descr="A picture containing tree, outdoor, ground, sky&#10;&#10;Description automatically generated">
            <a:extLst>
              <a:ext uri="{FF2B5EF4-FFF2-40B4-BE49-F238E27FC236}">
                <a16:creationId xmlns:a16="http://schemas.microsoft.com/office/drawing/2014/main" id="{31BA3DDB-604A-4671-A363-8C1D4DBA6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59" y="4449134"/>
            <a:ext cx="3750322" cy="2109557"/>
          </a:xfrm>
          <a:prstGeom prst="rect">
            <a:avLst/>
          </a:prstGeom>
        </p:spPr>
      </p:pic>
      <p:sp>
        <p:nvSpPr>
          <p:cNvPr id="14" name="Rectangle: Rounded Corners 13">
            <a:extLst>
              <a:ext uri="{FF2B5EF4-FFF2-40B4-BE49-F238E27FC236}">
                <a16:creationId xmlns:a16="http://schemas.microsoft.com/office/drawing/2014/main" id="{653B3F0A-BC5D-4176-8B9A-60258CC78F6A}"/>
              </a:ext>
            </a:extLst>
          </p:cNvPr>
          <p:cNvSpPr/>
          <p:nvPr/>
        </p:nvSpPr>
        <p:spPr>
          <a:xfrm>
            <a:off x="2317072" y="4942274"/>
            <a:ext cx="435006" cy="1076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169056B-13E8-49C2-808A-B1DD0AD2CCB0}"/>
              </a:ext>
            </a:extLst>
          </p:cNvPr>
          <p:cNvSpPr/>
          <p:nvPr/>
        </p:nvSpPr>
        <p:spPr>
          <a:xfrm>
            <a:off x="8239957" y="4965519"/>
            <a:ext cx="435006" cy="1076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357165-F7DF-474E-8A0B-4BCCD1937CA7}"/>
              </a:ext>
            </a:extLst>
          </p:cNvPr>
          <p:cNvSpPr/>
          <p:nvPr/>
        </p:nvSpPr>
        <p:spPr>
          <a:xfrm>
            <a:off x="8452248" y="5353234"/>
            <a:ext cx="682873" cy="891057"/>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7D0DD96-42B5-4BF9-B640-76AA246258CA}"/>
              </a:ext>
            </a:extLst>
          </p:cNvPr>
          <p:cNvSpPr/>
          <p:nvPr/>
        </p:nvSpPr>
        <p:spPr>
          <a:xfrm>
            <a:off x="8389383" y="4767309"/>
            <a:ext cx="435006" cy="72032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03AEC0C-855A-41C3-B563-6F5E7F525CE3}"/>
              </a:ext>
            </a:extLst>
          </p:cNvPr>
          <p:cNvSpPr/>
          <p:nvPr/>
        </p:nvSpPr>
        <p:spPr>
          <a:xfrm>
            <a:off x="7779799" y="5355643"/>
            <a:ext cx="566304" cy="107678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489DCA9-37B3-4B63-B263-2D7E7AB5933F}"/>
              </a:ext>
            </a:extLst>
          </p:cNvPr>
          <p:cNvCxnSpPr/>
          <p:nvPr/>
        </p:nvCxnSpPr>
        <p:spPr>
          <a:xfrm>
            <a:off x="5184559" y="5487635"/>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EE9354D1-3456-4106-8C86-A32B72638913}"/>
              </a:ext>
            </a:extLst>
          </p:cNvPr>
          <p:cNvSpPr/>
          <p:nvPr/>
        </p:nvSpPr>
        <p:spPr>
          <a:xfrm>
            <a:off x="8718243" y="4598633"/>
            <a:ext cx="435006" cy="595514"/>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76AE2A2-9C22-4295-93E4-BE96ABDF4526}"/>
              </a:ext>
            </a:extLst>
          </p:cNvPr>
          <p:cNvSpPr/>
          <p:nvPr/>
        </p:nvSpPr>
        <p:spPr>
          <a:xfrm>
            <a:off x="7545861" y="4687410"/>
            <a:ext cx="435006" cy="90394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21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Tracking routine: </a:t>
            </a:r>
          </a:p>
          <a:p>
            <a:pPr lvl="1"/>
            <a:endParaRPr lang="en-US" dirty="0"/>
          </a:p>
        </p:txBody>
      </p:sp>
      <p:pic>
        <p:nvPicPr>
          <p:cNvPr id="11" name="Picture 10" descr="A picture containing outdoor, ground, sky, tree&#10;&#10;Description automatically generated">
            <a:extLst>
              <a:ext uri="{FF2B5EF4-FFF2-40B4-BE49-F238E27FC236}">
                <a16:creationId xmlns:a16="http://schemas.microsoft.com/office/drawing/2014/main" id="{807BA6EC-03DB-46C1-ACBF-9319FE75E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56" y="4449135"/>
            <a:ext cx="3750322" cy="2109556"/>
          </a:xfrm>
          <a:prstGeom prst="rect">
            <a:avLst/>
          </a:prstGeom>
        </p:spPr>
      </p:pic>
      <p:pic>
        <p:nvPicPr>
          <p:cNvPr id="13" name="Picture 12" descr="A picture containing tree, outdoor, ground, sky&#10;&#10;Description automatically generated">
            <a:extLst>
              <a:ext uri="{FF2B5EF4-FFF2-40B4-BE49-F238E27FC236}">
                <a16:creationId xmlns:a16="http://schemas.microsoft.com/office/drawing/2014/main" id="{31BA3DDB-604A-4671-A363-8C1D4DBA6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59" y="4449134"/>
            <a:ext cx="3750322" cy="2109557"/>
          </a:xfrm>
          <a:prstGeom prst="rect">
            <a:avLst/>
          </a:prstGeom>
        </p:spPr>
      </p:pic>
      <p:sp>
        <p:nvSpPr>
          <p:cNvPr id="14" name="Rectangle: Rounded Corners 13">
            <a:extLst>
              <a:ext uri="{FF2B5EF4-FFF2-40B4-BE49-F238E27FC236}">
                <a16:creationId xmlns:a16="http://schemas.microsoft.com/office/drawing/2014/main" id="{653B3F0A-BC5D-4176-8B9A-60258CC78F6A}"/>
              </a:ext>
            </a:extLst>
          </p:cNvPr>
          <p:cNvSpPr/>
          <p:nvPr/>
        </p:nvSpPr>
        <p:spPr>
          <a:xfrm>
            <a:off x="2317072" y="4942274"/>
            <a:ext cx="435006" cy="1076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7D0DD96-42B5-4BF9-B640-76AA246258CA}"/>
              </a:ext>
            </a:extLst>
          </p:cNvPr>
          <p:cNvSpPr/>
          <p:nvPr/>
        </p:nvSpPr>
        <p:spPr>
          <a:xfrm>
            <a:off x="8389383" y="4767309"/>
            <a:ext cx="435006" cy="72032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03AEC0C-855A-41C3-B563-6F5E7F525CE3}"/>
              </a:ext>
            </a:extLst>
          </p:cNvPr>
          <p:cNvSpPr/>
          <p:nvPr/>
        </p:nvSpPr>
        <p:spPr>
          <a:xfrm>
            <a:off x="7779799" y="5355643"/>
            <a:ext cx="566304" cy="107678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489DCA9-37B3-4B63-B263-2D7E7AB5933F}"/>
              </a:ext>
            </a:extLst>
          </p:cNvPr>
          <p:cNvCxnSpPr/>
          <p:nvPr/>
        </p:nvCxnSpPr>
        <p:spPr>
          <a:xfrm>
            <a:off x="5184559" y="5487635"/>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76AE2A2-9C22-4295-93E4-BE96ABDF4526}"/>
              </a:ext>
            </a:extLst>
          </p:cNvPr>
          <p:cNvSpPr/>
          <p:nvPr/>
        </p:nvSpPr>
        <p:spPr>
          <a:xfrm>
            <a:off x="7545861" y="4687410"/>
            <a:ext cx="435006" cy="90394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70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Tracking routine: </a:t>
            </a:r>
          </a:p>
          <a:p>
            <a:endParaRPr lang="en-US" dirty="0"/>
          </a:p>
        </p:txBody>
      </p:sp>
      <p:pic>
        <p:nvPicPr>
          <p:cNvPr id="11" name="Picture 10" descr="A picture containing outdoor, ground, sky, tree&#10;&#10;Description automatically generated">
            <a:extLst>
              <a:ext uri="{FF2B5EF4-FFF2-40B4-BE49-F238E27FC236}">
                <a16:creationId xmlns:a16="http://schemas.microsoft.com/office/drawing/2014/main" id="{807BA6EC-03DB-46C1-ACBF-9319FE75E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256" y="4449135"/>
            <a:ext cx="3750322" cy="2109556"/>
          </a:xfrm>
          <a:prstGeom prst="rect">
            <a:avLst/>
          </a:prstGeom>
        </p:spPr>
      </p:pic>
      <p:pic>
        <p:nvPicPr>
          <p:cNvPr id="13" name="Picture 12" descr="A picture containing tree, outdoor, ground, sky&#10;&#10;Description automatically generated">
            <a:extLst>
              <a:ext uri="{FF2B5EF4-FFF2-40B4-BE49-F238E27FC236}">
                <a16:creationId xmlns:a16="http://schemas.microsoft.com/office/drawing/2014/main" id="{31BA3DDB-604A-4671-A363-8C1D4DBA6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59" y="4449134"/>
            <a:ext cx="3750322" cy="2109557"/>
          </a:xfrm>
          <a:prstGeom prst="rect">
            <a:avLst/>
          </a:prstGeom>
        </p:spPr>
      </p:pic>
      <p:sp>
        <p:nvSpPr>
          <p:cNvPr id="14" name="Rectangle: Rounded Corners 13">
            <a:extLst>
              <a:ext uri="{FF2B5EF4-FFF2-40B4-BE49-F238E27FC236}">
                <a16:creationId xmlns:a16="http://schemas.microsoft.com/office/drawing/2014/main" id="{653B3F0A-BC5D-4176-8B9A-60258CC78F6A}"/>
              </a:ext>
            </a:extLst>
          </p:cNvPr>
          <p:cNvSpPr/>
          <p:nvPr/>
        </p:nvSpPr>
        <p:spPr>
          <a:xfrm>
            <a:off x="2317072" y="4942274"/>
            <a:ext cx="435006" cy="1076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03AEC0C-855A-41C3-B563-6F5E7F525CE3}"/>
              </a:ext>
            </a:extLst>
          </p:cNvPr>
          <p:cNvSpPr/>
          <p:nvPr/>
        </p:nvSpPr>
        <p:spPr>
          <a:xfrm>
            <a:off x="7920571" y="5007006"/>
            <a:ext cx="682873" cy="1012054"/>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489DCA9-37B3-4B63-B263-2D7E7AB5933F}"/>
              </a:ext>
            </a:extLst>
          </p:cNvPr>
          <p:cNvCxnSpPr/>
          <p:nvPr/>
        </p:nvCxnSpPr>
        <p:spPr>
          <a:xfrm>
            <a:off x="5184559" y="5487635"/>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6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Architecture </a:t>
            </a:r>
          </a:p>
          <a:p>
            <a:endParaRPr lang="en-US" dirty="0"/>
          </a:p>
          <a:p>
            <a:endParaRPr lang="en-US" dirty="0"/>
          </a:p>
        </p:txBody>
      </p:sp>
      <p:pic>
        <p:nvPicPr>
          <p:cNvPr id="4" name="Picture 3">
            <a:extLst>
              <a:ext uri="{FF2B5EF4-FFF2-40B4-BE49-F238E27FC236}">
                <a16:creationId xmlns:a16="http://schemas.microsoft.com/office/drawing/2014/main" id="{47EBDBF0-919C-40B3-B889-25215D52BC60}"/>
              </a:ext>
            </a:extLst>
          </p:cNvPr>
          <p:cNvPicPr>
            <a:picLocks noChangeAspect="1"/>
          </p:cNvPicPr>
          <p:nvPr/>
        </p:nvPicPr>
        <p:blipFill>
          <a:blip r:embed="rId3"/>
          <a:stretch>
            <a:fillRect/>
          </a:stretch>
        </p:blipFill>
        <p:spPr>
          <a:xfrm>
            <a:off x="2377532" y="2209369"/>
            <a:ext cx="6659894" cy="2815223"/>
          </a:xfrm>
          <a:prstGeom prst="rect">
            <a:avLst/>
          </a:prstGeom>
        </p:spPr>
      </p:pic>
      <p:sp>
        <p:nvSpPr>
          <p:cNvPr id="5" name="Right Brace 4">
            <a:extLst>
              <a:ext uri="{FF2B5EF4-FFF2-40B4-BE49-F238E27FC236}">
                <a16:creationId xmlns:a16="http://schemas.microsoft.com/office/drawing/2014/main" id="{11D9EFAA-BDC7-4288-BEAA-51FE876232FD}"/>
              </a:ext>
            </a:extLst>
          </p:cNvPr>
          <p:cNvSpPr/>
          <p:nvPr/>
        </p:nvSpPr>
        <p:spPr>
          <a:xfrm rot="5400000">
            <a:off x="3300514" y="4638987"/>
            <a:ext cx="296727" cy="15836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48BC3898-867F-4B17-B9FA-99783EAF48B4}"/>
              </a:ext>
            </a:extLst>
          </p:cNvPr>
          <p:cNvSpPr/>
          <p:nvPr/>
        </p:nvSpPr>
        <p:spPr>
          <a:xfrm rot="5400000">
            <a:off x="5323126" y="4456844"/>
            <a:ext cx="296728" cy="19911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519B7859-9A1B-47D2-8866-E8549FCF4CDB}"/>
              </a:ext>
            </a:extLst>
          </p:cNvPr>
          <p:cNvSpPr/>
          <p:nvPr/>
        </p:nvSpPr>
        <p:spPr>
          <a:xfrm rot="5400000">
            <a:off x="6710461" y="5208079"/>
            <a:ext cx="309984" cy="501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F593CE4-698A-4AF9-9BEF-F41818E77822}"/>
              </a:ext>
            </a:extLst>
          </p:cNvPr>
          <p:cNvSpPr txBox="1"/>
          <p:nvPr/>
        </p:nvSpPr>
        <p:spPr>
          <a:xfrm>
            <a:off x="2542570" y="5682594"/>
            <a:ext cx="2171888" cy="369332"/>
          </a:xfrm>
          <a:prstGeom prst="rect">
            <a:avLst/>
          </a:prstGeom>
          <a:noFill/>
        </p:spPr>
        <p:txBody>
          <a:bodyPr wrap="square" rtlCol="0">
            <a:spAutoFit/>
          </a:bodyPr>
          <a:lstStyle/>
          <a:p>
            <a:r>
              <a:rPr lang="en-US" dirty="0"/>
              <a:t>Extract features</a:t>
            </a:r>
          </a:p>
        </p:txBody>
      </p:sp>
      <p:sp>
        <p:nvSpPr>
          <p:cNvPr id="9" name="TextBox 8">
            <a:extLst>
              <a:ext uri="{FF2B5EF4-FFF2-40B4-BE49-F238E27FC236}">
                <a16:creationId xmlns:a16="http://schemas.microsoft.com/office/drawing/2014/main" id="{C438FC91-0138-4F17-B6C8-DFFD3A29411F}"/>
              </a:ext>
            </a:extLst>
          </p:cNvPr>
          <p:cNvSpPr txBox="1"/>
          <p:nvPr/>
        </p:nvSpPr>
        <p:spPr>
          <a:xfrm>
            <a:off x="4475919" y="5704205"/>
            <a:ext cx="2171888" cy="646331"/>
          </a:xfrm>
          <a:prstGeom prst="rect">
            <a:avLst/>
          </a:prstGeom>
          <a:noFill/>
        </p:spPr>
        <p:txBody>
          <a:bodyPr wrap="square" rtlCol="0">
            <a:spAutoFit/>
          </a:bodyPr>
          <a:lstStyle/>
          <a:p>
            <a:r>
              <a:rPr lang="en-US" dirty="0"/>
              <a:t>Attempt lock </a:t>
            </a:r>
            <a:br>
              <a:rPr lang="en-US" dirty="0"/>
            </a:br>
            <a:r>
              <a:rPr lang="en-US" dirty="0"/>
              <a:t>on object</a:t>
            </a:r>
          </a:p>
        </p:txBody>
      </p:sp>
      <p:sp>
        <p:nvSpPr>
          <p:cNvPr id="10" name="TextBox 9">
            <a:extLst>
              <a:ext uri="{FF2B5EF4-FFF2-40B4-BE49-F238E27FC236}">
                <a16:creationId xmlns:a16="http://schemas.microsoft.com/office/drawing/2014/main" id="{02055D17-21F5-49D7-BED7-90743095C4F8}"/>
              </a:ext>
            </a:extLst>
          </p:cNvPr>
          <p:cNvSpPr txBox="1"/>
          <p:nvPr/>
        </p:nvSpPr>
        <p:spPr>
          <a:xfrm>
            <a:off x="6471837" y="5699246"/>
            <a:ext cx="2171888" cy="369332"/>
          </a:xfrm>
          <a:prstGeom prst="rect">
            <a:avLst/>
          </a:prstGeom>
          <a:noFill/>
        </p:spPr>
        <p:txBody>
          <a:bodyPr wrap="square" rtlCol="0">
            <a:spAutoFit/>
          </a:bodyPr>
          <a:lstStyle/>
          <a:p>
            <a:r>
              <a:rPr lang="en-US" dirty="0"/>
              <a:t>Classify</a:t>
            </a:r>
          </a:p>
        </p:txBody>
      </p:sp>
      <p:sp>
        <p:nvSpPr>
          <p:cNvPr id="11" name="Rectangle 10">
            <a:extLst>
              <a:ext uri="{FF2B5EF4-FFF2-40B4-BE49-F238E27FC236}">
                <a16:creationId xmlns:a16="http://schemas.microsoft.com/office/drawing/2014/main" id="{A8BBA29E-8911-4D50-B027-382053C4428C}"/>
              </a:ext>
            </a:extLst>
          </p:cNvPr>
          <p:cNvSpPr/>
          <p:nvPr/>
        </p:nvSpPr>
        <p:spPr>
          <a:xfrm>
            <a:off x="6467061" y="2517913"/>
            <a:ext cx="2743200" cy="145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909406-F39D-497B-B82A-3C4391903A77}"/>
              </a:ext>
            </a:extLst>
          </p:cNvPr>
          <p:cNvSpPr/>
          <p:nvPr/>
        </p:nvSpPr>
        <p:spPr>
          <a:xfrm>
            <a:off x="6647807" y="2742302"/>
            <a:ext cx="2743200" cy="1541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C8573E-620A-410A-873F-BDFFFA840F91}"/>
              </a:ext>
            </a:extLst>
          </p:cNvPr>
          <p:cNvSpPr/>
          <p:nvPr/>
        </p:nvSpPr>
        <p:spPr>
          <a:xfrm>
            <a:off x="4504268" y="1915077"/>
            <a:ext cx="4351492" cy="1541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48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Linear regression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For tracking refinement </a:t>
            </a:r>
          </a:p>
        </p:txBody>
      </p:sp>
    </p:spTree>
    <p:extLst>
      <p:ext uri="{BB962C8B-B14F-4D97-AF65-F5344CB8AC3E}">
        <p14:creationId xmlns:p14="http://schemas.microsoft.com/office/powerpoint/2010/main" val="1849439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4" name="Content Placeholder 2">
            <a:extLst>
              <a:ext uri="{FF2B5EF4-FFF2-40B4-BE49-F238E27FC236}">
                <a16:creationId xmlns:a16="http://schemas.microsoft.com/office/drawing/2014/main" id="{6FE71F9D-9E0E-4AAD-A6CD-E4A87332B5F8}"/>
              </a:ext>
            </a:extLst>
          </p:cNvPr>
          <p:cNvSpPr>
            <a:spLocks noGrp="1"/>
          </p:cNvSpPr>
          <p:nvPr>
            <p:ph idx="1"/>
          </p:nvPr>
        </p:nvSpPr>
        <p:spPr>
          <a:xfrm>
            <a:off x="838200" y="1825625"/>
            <a:ext cx="10515600" cy="4351338"/>
          </a:xfrm>
        </p:spPr>
        <p:txBody>
          <a:bodyPr>
            <a:normAutofit/>
          </a:bodyPr>
          <a:lstStyle/>
          <a:p>
            <a:r>
              <a:rPr lang="en-US" dirty="0"/>
              <a:t>Initialization </a:t>
            </a:r>
          </a:p>
          <a:p>
            <a:pPr lvl="1"/>
            <a:r>
              <a:rPr lang="en-US" dirty="0"/>
              <a:t>Ridge regression</a:t>
            </a:r>
          </a:p>
          <a:p>
            <a:pPr lvl="1"/>
            <a:r>
              <a:rPr lang="en-US" dirty="0"/>
              <a:t>Random “samples” around GT @ frame[0] </a:t>
            </a:r>
          </a:p>
        </p:txBody>
      </p:sp>
    </p:spTree>
    <p:extLst>
      <p:ext uri="{BB962C8B-B14F-4D97-AF65-F5344CB8AC3E}">
        <p14:creationId xmlns:p14="http://schemas.microsoft.com/office/powerpoint/2010/main" val="312845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that is standing in the grass&#10;&#10;Description automatically generated">
            <a:extLst>
              <a:ext uri="{FF2B5EF4-FFF2-40B4-BE49-F238E27FC236}">
                <a16:creationId xmlns:a16="http://schemas.microsoft.com/office/drawing/2014/main" id="{852F589C-1BAC-4577-9CE2-AC16BC715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79" y="3547919"/>
            <a:ext cx="4907502" cy="2760470"/>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4" name="Content Placeholder 2">
            <a:extLst>
              <a:ext uri="{FF2B5EF4-FFF2-40B4-BE49-F238E27FC236}">
                <a16:creationId xmlns:a16="http://schemas.microsoft.com/office/drawing/2014/main" id="{6FE71F9D-9E0E-4AAD-A6CD-E4A87332B5F8}"/>
              </a:ext>
            </a:extLst>
          </p:cNvPr>
          <p:cNvSpPr>
            <a:spLocks noGrp="1"/>
          </p:cNvSpPr>
          <p:nvPr>
            <p:ph idx="1"/>
          </p:nvPr>
        </p:nvSpPr>
        <p:spPr>
          <a:xfrm>
            <a:off x="838200" y="1825625"/>
            <a:ext cx="10515600" cy="4351338"/>
          </a:xfrm>
        </p:spPr>
        <p:txBody>
          <a:bodyPr>
            <a:normAutofit/>
          </a:bodyPr>
          <a:lstStyle/>
          <a:p>
            <a:r>
              <a:rPr lang="en-US" dirty="0"/>
              <a:t>Runtime: </a:t>
            </a:r>
          </a:p>
        </p:txBody>
      </p:sp>
    </p:spTree>
    <p:extLst>
      <p:ext uri="{BB962C8B-B14F-4D97-AF65-F5344CB8AC3E}">
        <p14:creationId xmlns:p14="http://schemas.microsoft.com/office/powerpoint/2010/main" val="110512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that is standing in the grass&#10;&#10;Description automatically generated">
            <a:extLst>
              <a:ext uri="{FF2B5EF4-FFF2-40B4-BE49-F238E27FC236}">
                <a16:creationId xmlns:a16="http://schemas.microsoft.com/office/drawing/2014/main" id="{852F589C-1BAC-4577-9CE2-AC16BC715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79" y="3547919"/>
            <a:ext cx="4907502" cy="2760470"/>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6" name="Rectangle 5">
            <a:extLst>
              <a:ext uri="{FF2B5EF4-FFF2-40B4-BE49-F238E27FC236}">
                <a16:creationId xmlns:a16="http://schemas.microsoft.com/office/drawing/2014/main" id="{7D576BB7-4048-45B1-95BB-11135A3FCBA4}"/>
              </a:ext>
            </a:extLst>
          </p:cNvPr>
          <p:cNvSpPr/>
          <p:nvPr/>
        </p:nvSpPr>
        <p:spPr>
          <a:xfrm>
            <a:off x="4248493" y="4167041"/>
            <a:ext cx="674703" cy="6214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52B76E-1FD4-4DE5-B3D4-FAA4B17A5195}"/>
              </a:ext>
            </a:extLst>
          </p:cNvPr>
          <p:cNvPicPr>
            <a:picLocks noChangeAspect="1"/>
          </p:cNvPicPr>
          <p:nvPr/>
        </p:nvPicPr>
        <p:blipFill>
          <a:blip r:embed="rId4"/>
          <a:stretch>
            <a:fillRect/>
          </a:stretch>
        </p:blipFill>
        <p:spPr>
          <a:xfrm>
            <a:off x="4209606" y="4125334"/>
            <a:ext cx="752475" cy="704850"/>
          </a:xfrm>
          <a:prstGeom prst="rect">
            <a:avLst/>
          </a:prstGeom>
        </p:spPr>
      </p:pic>
      <p:sp>
        <p:nvSpPr>
          <p:cNvPr id="9" name="Content Placeholder 2">
            <a:extLst>
              <a:ext uri="{FF2B5EF4-FFF2-40B4-BE49-F238E27FC236}">
                <a16:creationId xmlns:a16="http://schemas.microsoft.com/office/drawing/2014/main" id="{0D498A7B-9CB3-4C2C-953B-E3E16273FDF6}"/>
              </a:ext>
            </a:extLst>
          </p:cNvPr>
          <p:cNvSpPr>
            <a:spLocks noGrp="1"/>
          </p:cNvSpPr>
          <p:nvPr>
            <p:ph idx="1"/>
          </p:nvPr>
        </p:nvSpPr>
        <p:spPr>
          <a:xfrm>
            <a:off x="838200" y="1825625"/>
            <a:ext cx="10515600" cy="4351338"/>
          </a:xfrm>
        </p:spPr>
        <p:txBody>
          <a:bodyPr>
            <a:normAutofit/>
          </a:bodyPr>
          <a:lstStyle/>
          <a:p>
            <a:r>
              <a:rPr lang="en-US" dirty="0"/>
              <a:t>Runtime: </a:t>
            </a:r>
          </a:p>
          <a:p>
            <a:endParaRPr lang="en-US" dirty="0"/>
          </a:p>
        </p:txBody>
      </p:sp>
    </p:spTree>
    <p:extLst>
      <p:ext uri="{BB962C8B-B14F-4D97-AF65-F5344CB8AC3E}">
        <p14:creationId xmlns:p14="http://schemas.microsoft.com/office/powerpoint/2010/main" val="57943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Subject: Object tracking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lstStyle/>
          <a:p>
            <a:r>
              <a:rPr lang="en-US" dirty="0"/>
              <a:t>Single object </a:t>
            </a:r>
          </a:p>
          <a:p>
            <a:r>
              <a:rPr lang="en-US" dirty="0"/>
              <a:t>Given GT @ frame[0]</a:t>
            </a:r>
          </a:p>
          <a:p>
            <a:r>
              <a:rPr lang="en-US" dirty="0"/>
              <a:t>Causal </a:t>
            </a:r>
          </a:p>
          <a:p>
            <a:r>
              <a:rPr lang="en-US" dirty="0"/>
              <a:t>Appearance variations</a:t>
            </a:r>
          </a:p>
          <a:p>
            <a:endParaRPr lang="en-US" dirty="0"/>
          </a:p>
          <a:p>
            <a:endParaRPr lang="en-US" dirty="0"/>
          </a:p>
        </p:txBody>
      </p:sp>
      <p:sp>
        <p:nvSpPr>
          <p:cNvPr id="4" name="Rectangle 3">
            <a:extLst>
              <a:ext uri="{FF2B5EF4-FFF2-40B4-BE49-F238E27FC236}">
                <a16:creationId xmlns:a16="http://schemas.microsoft.com/office/drawing/2014/main" id="{B330F8E3-2BA7-4E8D-A117-96245BA3E943}"/>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148203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F7793C-DFF3-48DD-9125-1CF46CA59F80}"/>
              </a:ext>
            </a:extLst>
          </p:cNvPr>
          <p:cNvPicPr>
            <a:picLocks noChangeAspect="1"/>
          </p:cNvPicPr>
          <p:nvPr/>
        </p:nvPicPr>
        <p:blipFill>
          <a:blip r:embed="rId3"/>
          <a:stretch>
            <a:fillRect/>
          </a:stretch>
        </p:blipFill>
        <p:spPr>
          <a:xfrm>
            <a:off x="3914841" y="1771557"/>
            <a:ext cx="4831499" cy="2042337"/>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6" name="Rectangle 5">
            <a:extLst>
              <a:ext uri="{FF2B5EF4-FFF2-40B4-BE49-F238E27FC236}">
                <a16:creationId xmlns:a16="http://schemas.microsoft.com/office/drawing/2014/main" id="{7D576BB7-4048-45B1-95BB-11135A3FCBA4}"/>
              </a:ext>
            </a:extLst>
          </p:cNvPr>
          <p:cNvSpPr/>
          <p:nvPr/>
        </p:nvSpPr>
        <p:spPr>
          <a:xfrm>
            <a:off x="4248493" y="4167041"/>
            <a:ext cx="674703" cy="6214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52B76E-1FD4-4DE5-B3D4-FAA4B17A5195}"/>
              </a:ext>
            </a:extLst>
          </p:cNvPr>
          <p:cNvPicPr>
            <a:picLocks noChangeAspect="1"/>
          </p:cNvPicPr>
          <p:nvPr/>
        </p:nvPicPr>
        <p:blipFill>
          <a:blip r:embed="rId4"/>
          <a:stretch>
            <a:fillRect/>
          </a:stretch>
        </p:blipFill>
        <p:spPr>
          <a:xfrm>
            <a:off x="4209606" y="4125334"/>
            <a:ext cx="752475" cy="704850"/>
          </a:xfrm>
          <a:prstGeom prst="rect">
            <a:avLst/>
          </a:prstGeom>
        </p:spPr>
      </p:pic>
      <p:cxnSp>
        <p:nvCxnSpPr>
          <p:cNvPr id="13" name="Straight Connector 12">
            <a:extLst>
              <a:ext uri="{FF2B5EF4-FFF2-40B4-BE49-F238E27FC236}">
                <a16:creationId xmlns:a16="http://schemas.microsoft.com/office/drawing/2014/main" id="{B36F77CB-CE25-4108-8EC8-3BFB63B37BAB}"/>
              </a:ext>
            </a:extLst>
          </p:cNvPr>
          <p:cNvCxnSpPr>
            <a:cxnSpLocks/>
            <a:endCxn id="8" idx="1"/>
          </p:cNvCxnSpPr>
          <p:nvPr/>
        </p:nvCxnSpPr>
        <p:spPr>
          <a:xfrm>
            <a:off x="3999919" y="4477759"/>
            <a:ext cx="2096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A2B3481-A017-4AB9-B9D8-B36A23113FB4}"/>
              </a:ext>
            </a:extLst>
          </p:cNvPr>
          <p:cNvCxnSpPr/>
          <p:nvPr/>
        </p:nvCxnSpPr>
        <p:spPr>
          <a:xfrm rot="5400000" flipH="1" flipV="1">
            <a:off x="3391798" y="3640862"/>
            <a:ext cx="1455938" cy="257452"/>
          </a:xfrm>
          <a:prstGeom prst="bentConnector3">
            <a:avLst>
              <a:gd name="adj1" fmla="val 9939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9742FC3B-FC5F-4C8E-BF20-10E7E9392565}"/>
              </a:ext>
            </a:extLst>
          </p:cNvPr>
          <p:cNvSpPr>
            <a:spLocks noGrp="1"/>
          </p:cNvSpPr>
          <p:nvPr>
            <p:ph idx="1"/>
          </p:nvPr>
        </p:nvSpPr>
        <p:spPr>
          <a:xfrm>
            <a:off x="838200" y="1825625"/>
            <a:ext cx="10515600" cy="4351338"/>
          </a:xfrm>
        </p:spPr>
        <p:txBody>
          <a:bodyPr>
            <a:normAutofit/>
          </a:bodyPr>
          <a:lstStyle/>
          <a:p>
            <a:r>
              <a:rPr lang="en-US" dirty="0"/>
              <a:t>Runtime: </a:t>
            </a:r>
          </a:p>
          <a:p>
            <a:endParaRPr lang="en-US" dirty="0"/>
          </a:p>
        </p:txBody>
      </p:sp>
    </p:spTree>
    <p:extLst>
      <p:ext uri="{BB962C8B-B14F-4D97-AF65-F5344CB8AC3E}">
        <p14:creationId xmlns:p14="http://schemas.microsoft.com/office/powerpoint/2010/main" val="103249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5D25D34-E299-4E75-84B5-F3B39CC4A561}"/>
              </a:ext>
            </a:extLst>
          </p:cNvPr>
          <p:cNvPicPr>
            <a:picLocks noChangeAspect="1"/>
          </p:cNvPicPr>
          <p:nvPr/>
        </p:nvPicPr>
        <p:blipFill>
          <a:blip r:embed="rId3"/>
          <a:stretch>
            <a:fillRect/>
          </a:stretch>
        </p:blipFill>
        <p:spPr>
          <a:xfrm>
            <a:off x="4016761" y="2081865"/>
            <a:ext cx="2628704" cy="1707698"/>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6" name="Rectangle 5">
            <a:extLst>
              <a:ext uri="{FF2B5EF4-FFF2-40B4-BE49-F238E27FC236}">
                <a16:creationId xmlns:a16="http://schemas.microsoft.com/office/drawing/2014/main" id="{7D576BB7-4048-45B1-95BB-11135A3FCBA4}"/>
              </a:ext>
            </a:extLst>
          </p:cNvPr>
          <p:cNvSpPr/>
          <p:nvPr/>
        </p:nvSpPr>
        <p:spPr>
          <a:xfrm>
            <a:off x="4248493" y="4167041"/>
            <a:ext cx="674703" cy="6214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52B76E-1FD4-4DE5-B3D4-FAA4B17A5195}"/>
              </a:ext>
            </a:extLst>
          </p:cNvPr>
          <p:cNvPicPr>
            <a:picLocks noChangeAspect="1"/>
          </p:cNvPicPr>
          <p:nvPr/>
        </p:nvPicPr>
        <p:blipFill>
          <a:blip r:embed="rId4"/>
          <a:stretch>
            <a:fillRect/>
          </a:stretch>
        </p:blipFill>
        <p:spPr>
          <a:xfrm>
            <a:off x="4209606" y="4125334"/>
            <a:ext cx="752475" cy="704850"/>
          </a:xfrm>
          <a:prstGeom prst="rect">
            <a:avLst/>
          </a:prstGeom>
        </p:spPr>
      </p:pic>
      <p:cxnSp>
        <p:nvCxnSpPr>
          <p:cNvPr id="13" name="Straight Connector 12">
            <a:extLst>
              <a:ext uri="{FF2B5EF4-FFF2-40B4-BE49-F238E27FC236}">
                <a16:creationId xmlns:a16="http://schemas.microsoft.com/office/drawing/2014/main" id="{B36F77CB-CE25-4108-8EC8-3BFB63B37BAB}"/>
              </a:ext>
            </a:extLst>
          </p:cNvPr>
          <p:cNvCxnSpPr>
            <a:cxnSpLocks/>
            <a:endCxn id="8" idx="1"/>
          </p:cNvCxnSpPr>
          <p:nvPr/>
        </p:nvCxnSpPr>
        <p:spPr>
          <a:xfrm>
            <a:off x="3999919" y="4477759"/>
            <a:ext cx="2096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A2B3481-A017-4AB9-B9D8-B36A23113FB4}"/>
              </a:ext>
            </a:extLst>
          </p:cNvPr>
          <p:cNvCxnSpPr/>
          <p:nvPr/>
        </p:nvCxnSpPr>
        <p:spPr>
          <a:xfrm rot="5400000" flipH="1" flipV="1">
            <a:off x="3391798" y="3640862"/>
            <a:ext cx="1455938" cy="257452"/>
          </a:xfrm>
          <a:prstGeom prst="bentConnector3">
            <a:avLst>
              <a:gd name="adj1" fmla="val 9939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8EB75AF-FB10-4D89-88BA-06D2A4013CA9}"/>
              </a:ext>
            </a:extLst>
          </p:cNvPr>
          <p:cNvPicPr>
            <a:picLocks noChangeAspect="1"/>
          </p:cNvPicPr>
          <p:nvPr/>
        </p:nvPicPr>
        <p:blipFill>
          <a:blip r:embed="rId5"/>
          <a:stretch>
            <a:fillRect/>
          </a:stretch>
        </p:blipFill>
        <p:spPr>
          <a:xfrm>
            <a:off x="6772433" y="2351399"/>
            <a:ext cx="1815808" cy="1380439"/>
          </a:xfrm>
          <a:prstGeom prst="rect">
            <a:avLst/>
          </a:prstGeom>
        </p:spPr>
      </p:pic>
      <p:cxnSp>
        <p:nvCxnSpPr>
          <p:cNvPr id="10" name="Straight Arrow Connector 9">
            <a:extLst>
              <a:ext uri="{FF2B5EF4-FFF2-40B4-BE49-F238E27FC236}">
                <a16:creationId xmlns:a16="http://schemas.microsoft.com/office/drawing/2014/main" id="{F2CB5361-DED5-495A-809E-2ECC8B5D394F}"/>
              </a:ext>
            </a:extLst>
          </p:cNvPr>
          <p:cNvCxnSpPr/>
          <p:nvPr/>
        </p:nvCxnSpPr>
        <p:spPr>
          <a:xfrm>
            <a:off x="5651166" y="3041619"/>
            <a:ext cx="90552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1D85A1D-45F0-4FF9-BE88-D153F535251B}"/>
              </a:ext>
            </a:extLst>
          </p:cNvPr>
          <p:cNvSpPr>
            <a:spLocks noGrp="1"/>
          </p:cNvSpPr>
          <p:nvPr>
            <p:ph idx="1"/>
          </p:nvPr>
        </p:nvSpPr>
        <p:spPr>
          <a:xfrm>
            <a:off x="838200" y="1825625"/>
            <a:ext cx="10515600" cy="4351338"/>
          </a:xfrm>
        </p:spPr>
        <p:txBody>
          <a:bodyPr>
            <a:normAutofit/>
          </a:bodyPr>
          <a:lstStyle/>
          <a:p>
            <a:r>
              <a:rPr lang="en-US" dirty="0"/>
              <a:t>Runtime: </a:t>
            </a:r>
          </a:p>
          <a:p>
            <a:endParaRPr lang="en-US" dirty="0"/>
          </a:p>
        </p:txBody>
      </p:sp>
    </p:spTree>
    <p:extLst>
      <p:ext uri="{BB962C8B-B14F-4D97-AF65-F5344CB8AC3E}">
        <p14:creationId xmlns:p14="http://schemas.microsoft.com/office/powerpoint/2010/main" val="4077895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that is standing in the grass&#10;&#10;Description automatically generated">
            <a:extLst>
              <a:ext uri="{FF2B5EF4-FFF2-40B4-BE49-F238E27FC236}">
                <a16:creationId xmlns:a16="http://schemas.microsoft.com/office/drawing/2014/main" id="{E5199E67-68EA-4F1F-906D-B0BA6F065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79" y="3551430"/>
            <a:ext cx="4907502" cy="2760470"/>
          </a:xfrm>
          <a:prstGeom prst="rect">
            <a:avLst/>
          </a:prstGeom>
        </p:spPr>
      </p:pic>
      <p:pic>
        <p:nvPicPr>
          <p:cNvPr id="18" name="Picture 17">
            <a:extLst>
              <a:ext uri="{FF2B5EF4-FFF2-40B4-BE49-F238E27FC236}">
                <a16:creationId xmlns:a16="http://schemas.microsoft.com/office/drawing/2014/main" id="{05D25D34-E299-4E75-84B5-F3B39CC4A561}"/>
              </a:ext>
            </a:extLst>
          </p:cNvPr>
          <p:cNvPicPr>
            <a:picLocks noChangeAspect="1"/>
          </p:cNvPicPr>
          <p:nvPr/>
        </p:nvPicPr>
        <p:blipFill>
          <a:blip r:embed="rId4"/>
          <a:stretch>
            <a:fillRect/>
          </a:stretch>
        </p:blipFill>
        <p:spPr>
          <a:xfrm>
            <a:off x="4016761" y="2081865"/>
            <a:ext cx="2628704" cy="1707698"/>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6" name="Rectangle 5">
            <a:extLst>
              <a:ext uri="{FF2B5EF4-FFF2-40B4-BE49-F238E27FC236}">
                <a16:creationId xmlns:a16="http://schemas.microsoft.com/office/drawing/2014/main" id="{7D576BB7-4048-45B1-95BB-11135A3FCBA4}"/>
              </a:ext>
            </a:extLst>
          </p:cNvPr>
          <p:cNvSpPr/>
          <p:nvPr/>
        </p:nvSpPr>
        <p:spPr>
          <a:xfrm>
            <a:off x="4248493" y="4167041"/>
            <a:ext cx="674703" cy="6214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52B76E-1FD4-4DE5-B3D4-FAA4B17A5195}"/>
              </a:ext>
            </a:extLst>
          </p:cNvPr>
          <p:cNvPicPr>
            <a:picLocks noChangeAspect="1"/>
          </p:cNvPicPr>
          <p:nvPr/>
        </p:nvPicPr>
        <p:blipFill>
          <a:blip r:embed="rId5"/>
          <a:stretch>
            <a:fillRect/>
          </a:stretch>
        </p:blipFill>
        <p:spPr>
          <a:xfrm>
            <a:off x="4209606" y="4125334"/>
            <a:ext cx="752475" cy="704850"/>
          </a:xfrm>
          <a:prstGeom prst="rect">
            <a:avLst/>
          </a:prstGeom>
        </p:spPr>
      </p:pic>
      <p:cxnSp>
        <p:nvCxnSpPr>
          <p:cNvPr id="13" name="Straight Connector 12">
            <a:extLst>
              <a:ext uri="{FF2B5EF4-FFF2-40B4-BE49-F238E27FC236}">
                <a16:creationId xmlns:a16="http://schemas.microsoft.com/office/drawing/2014/main" id="{B36F77CB-CE25-4108-8EC8-3BFB63B37BAB}"/>
              </a:ext>
            </a:extLst>
          </p:cNvPr>
          <p:cNvCxnSpPr>
            <a:cxnSpLocks/>
            <a:endCxn id="8" idx="1"/>
          </p:cNvCxnSpPr>
          <p:nvPr/>
        </p:nvCxnSpPr>
        <p:spPr>
          <a:xfrm>
            <a:off x="3999919" y="4477759"/>
            <a:ext cx="2096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A2B3481-A017-4AB9-B9D8-B36A23113FB4}"/>
              </a:ext>
            </a:extLst>
          </p:cNvPr>
          <p:cNvCxnSpPr/>
          <p:nvPr/>
        </p:nvCxnSpPr>
        <p:spPr>
          <a:xfrm rot="5400000" flipH="1" flipV="1">
            <a:off x="3391798" y="3640862"/>
            <a:ext cx="1455938" cy="257452"/>
          </a:xfrm>
          <a:prstGeom prst="bentConnector3">
            <a:avLst>
              <a:gd name="adj1" fmla="val 9939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84710EF-E0EB-48B8-B0A8-9F10178EAF39}"/>
              </a:ext>
            </a:extLst>
          </p:cNvPr>
          <p:cNvPicPr>
            <a:picLocks noChangeAspect="1"/>
          </p:cNvPicPr>
          <p:nvPr/>
        </p:nvPicPr>
        <p:blipFill>
          <a:blip r:embed="rId6"/>
          <a:stretch>
            <a:fillRect/>
          </a:stretch>
        </p:blipFill>
        <p:spPr>
          <a:xfrm>
            <a:off x="6772433" y="2351399"/>
            <a:ext cx="1815808" cy="1380439"/>
          </a:xfrm>
          <a:prstGeom prst="rect">
            <a:avLst/>
          </a:prstGeom>
        </p:spPr>
      </p:pic>
      <p:cxnSp>
        <p:nvCxnSpPr>
          <p:cNvPr id="10" name="Straight Arrow Connector 9">
            <a:extLst>
              <a:ext uri="{FF2B5EF4-FFF2-40B4-BE49-F238E27FC236}">
                <a16:creationId xmlns:a16="http://schemas.microsoft.com/office/drawing/2014/main" id="{E84955E0-B386-42A9-AC8E-18C191F7DC5E}"/>
              </a:ext>
            </a:extLst>
          </p:cNvPr>
          <p:cNvCxnSpPr/>
          <p:nvPr/>
        </p:nvCxnSpPr>
        <p:spPr>
          <a:xfrm>
            <a:off x="5651166" y="3041619"/>
            <a:ext cx="90552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13BC0E-4484-45F6-ACD0-CB3623393381}"/>
              </a:ext>
            </a:extLst>
          </p:cNvPr>
          <p:cNvSpPr/>
          <p:nvPr/>
        </p:nvSpPr>
        <p:spPr>
          <a:xfrm>
            <a:off x="4434925" y="4125334"/>
            <a:ext cx="566043" cy="5675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6B0E64DB-5D81-4EE0-A772-B443FC0ED765}"/>
              </a:ext>
            </a:extLst>
          </p:cNvPr>
          <p:cNvCxnSpPr/>
          <p:nvPr/>
        </p:nvCxnSpPr>
        <p:spPr>
          <a:xfrm rot="10800000" flipV="1">
            <a:off x="5082996" y="3731837"/>
            <a:ext cx="2325949" cy="745921"/>
          </a:xfrm>
          <a:prstGeom prst="bentConnector3">
            <a:avLst>
              <a:gd name="adj1" fmla="val 11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3BCF396B-7FF1-4D66-B0F3-88F2DC2567DE}"/>
              </a:ext>
            </a:extLst>
          </p:cNvPr>
          <p:cNvSpPr>
            <a:spLocks noGrp="1"/>
          </p:cNvSpPr>
          <p:nvPr>
            <p:ph idx="1"/>
          </p:nvPr>
        </p:nvSpPr>
        <p:spPr>
          <a:xfrm>
            <a:off x="838200" y="1825625"/>
            <a:ext cx="10515600" cy="4351338"/>
          </a:xfrm>
        </p:spPr>
        <p:txBody>
          <a:bodyPr>
            <a:normAutofit/>
          </a:bodyPr>
          <a:lstStyle/>
          <a:p>
            <a:r>
              <a:rPr lang="en-US" dirty="0"/>
              <a:t>Runtime: </a:t>
            </a:r>
          </a:p>
          <a:p>
            <a:endParaRPr lang="en-US" dirty="0"/>
          </a:p>
        </p:txBody>
      </p:sp>
    </p:spTree>
    <p:extLst>
      <p:ext uri="{BB962C8B-B14F-4D97-AF65-F5344CB8AC3E}">
        <p14:creationId xmlns:p14="http://schemas.microsoft.com/office/powerpoint/2010/main" val="256497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r>
              <a:rPr lang="en-US" dirty="0"/>
              <a:t>Ridge improves </a:t>
            </a:r>
            <a:r>
              <a:rPr lang="en-US" dirty="0" err="1"/>
              <a:t>MDNet</a:t>
            </a:r>
            <a:r>
              <a:rPr lang="en-US" dirty="0"/>
              <a:t> OTB benchmark</a:t>
            </a:r>
          </a:p>
          <a:p>
            <a:pPr marL="0" indent="0">
              <a:buNone/>
            </a:pPr>
            <a:endParaRPr lang="en-US" dirty="0"/>
          </a:p>
        </p:txBody>
      </p:sp>
      <p:pic>
        <p:nvPicPr>
          <p:cNvPr id="5" name="Picture 4">
            <a:extLst>
              <a:ext uri="{FF2B5EF4-FFF2-40B4-BE49-F238E27FC236}">
                <a16:creationId xmlns:a16="http://schemas.microsoft.com/office/drawing/2014/main" id="{CBA3602E-3C86-4095-8EE7-12D3E4DA747A}"/>
              </a:ext>
            </a:extLst>
          </p:cNvPr>
          <p:cNvPicPr>
            <a:picLocks noChangeAspect="1"/>
          </p:cNvPicPr>
          <p:nvPr/>
        </p:nvPicPr>
        <p:blipFill>
          <a:blip r:embed="rId3"/>
          <a:stretch>
            <a:fillRect/>
          </a:stretch>
        </p:blipFill>
        <p:spPr>
          <a:xfrm>
            <a:off x="5658678" y="2298317"/>
            <a:ext cx="5907630" cy="4476590"/>
          </a:xfrm>
          <a:prstGeom prst="rect">
            <a:avLst/>
          </a:prstGeom>
        </p:spPr>
      </p:pic>
    </p:spTree>
    <p:extLst>
      <p:ext uri="{BB962C8B-B14F-4D97-AF65-F5344CB8AC3E}">
        <p14:creationId xmlns:p14="http://schemas.microsoft.com/office/powerpoint/2010/main" val="307595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895FC-7160-40FC-B100-FC9031D1DB12}"/>
              </a:ext>
            </a:extLst>
          </p:cNvPr>
          <p:cNvPicPr>
            <a:picLocks noChangeAspect="1"/>
          </p:cNvPicPr>
          <p:nvPr/>
        </p:nvPicPr>
        <p:blipFill>
          <a:blip r:embed="rId3"/>
          <a:stretch>
            <a:fillRect/>
          </a:stretch>
        </p:blipFill>
        <p:spPr>
          <a:xfrm>
            <a:off x="3856382" y="2841132"/>
            <a:ext cx="8161335" cy="4016867"/>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Success example</a:t>
            </a:r>
          </a:p>
          <a:p>
            <a:endParaRPr lang="en-US" dirty="0"/>
          </a:p>
          <a:p>
            <a:pPr marL="457200" lvl="1" indent="0">
              <a:buNone/>
            </a:pPr>
            <a:endParaRPr lang="en-US" dirty="0"/>
          </a:p>
          <a:p>
            <a:pPr lvl="1"/>
            <a:endParaRPr lang="en-US" dirty="0"/>
          </a:p>
        </p:txBody>
      </p:sp>
      <p:cxnSp>
        <p:nvCxnSpPr>
          <p:cNvPr id="8" name="Straight Arrow Connector 7">
            <a:extLst>
              <a:ext uri="{FF2B5EF4-FFF2-40B4-BE49-F238E27FC236}">
                <a16:creationId xmlns:a16="http://schemas.microsoft.com/office/drawing/2014/main" id="{A800922A-83D6-456C-B2A7-C3BDEB51137B}"/>
              </a:ext>
            </a:extLst>
          </p:cNvPr>
          <p:cNvCxnSpPr>
            <a:cxnSpLocks/>
          </p:cNvCxnSpPr>
          <p:nvPr/>
        </p:nvCxnSpPr>
        <p:spPr>
          <a:xfrm flipV="1">
            <a:off x="9598360" y="4001294"/>
            <a:ext cx="0" cy="1518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5AD734-D704-4A36-9B7F-D289D2AC199F}"/>
              </a:ext>
            </a:extLst>
          </p:cNvPr>
          <p:cNvPicPr>
            <a:picLocks noChangeAspect="1"/>
          </p:cNvPicPr>
          <p:nvPr/>
        </p:nvPicPr>
        <p:blipFill>
          <a:blip r:embed="rId4"/>
          <a:stretch>
            <a:fillRect/>
          </a:stretch>
        </p:blipFill>
        <p:spPr>
          <a:xfrm>
            <a:off x="0" y="2798847"/>
            <a:ext cx="5598830" cy="4059152"/>
          </a:xfrm>
          <a:prstGeom prst="rect">
            <a:avLst/>
          </a:prstGeom>
        </p:spPr>
      </p:pic>
      <p:cxnSp>
        <p:nvCxnSpPr>
          <p:cNvPr id="14" name="Straight Connector 13">
            <a:extLst>
              <a:ext uri="{FF2B5EF4-FFF2-40B4-BE49-F238E27FC236}">
                <a16:creationId xmlns:a16="http://schemas.microsoft.com/office/drawing/2014/main" id="{1527A897-14F0-4E0F-BA41-D6FD7B298BF3}"/>
              </a:ext>
            </a:extLst>
          </p:cNvPr>
          <p:cNvCxnSpPr/>
          <p:nvPr/>
        </p:nvCxnSpPr>
        <p:spPr>
          <a:xfrm>
            <a:off x="4439920" y="2926080"/>
            <a:ext cx="3833223" cy="29609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09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895FC-7160-40FC-B100-FC9031D1DB12}"/>
              </a:ext>
            </a:extLst>
          </p:cNvPr>
          <p:cNvPicPr>
            <a:picLocks noChangeAspect="1"/>
          </p:cNvPicPr>
          <p:nvPr/>
        </p:nvPicPr>
        <p:blipFill>
          <a:blip r:embed="rId3"/>
          <a:stretch>
            <a:fillRect/>
          </a:stretch>
        </p:blipFill>
        <p:spPr>
          <a:xfrm>
            <a:off x="363459" y="3352496"/>
            <a:ext cx="6986852" cy="3438807"/>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Failure example</a:t>
            </a:r>
          </a:p>
          <a:p>
            <a:endParaRPr lang="en-US" dirty="0"/>
          </a:p>
          <a:p>
            <a:pPr marL="457200" lvl="1" indent="0">
              <a:buNone/>
            </a:pPr>
            <a:endParaRPr lang="en-US" dirty="0"/>
          </a:p>
          <a:p>
            <a:pPr lvl="1"/>
            <a:endParaRPr lang="en-US" dirty="0"/>
          </a:p>
        </p:txBody>
      </p:sp>
      <p:pic>
        <p:nvPicPr>
          <p:cNvPr id="7" name="Picture 6">
            <a:extLst>
              <a:ext uri="{FF2B5EF4-FFF2-40B4-BE49-F238E27FC236}">
                <a16:creationId xmlns:a16="http://schemas.microsoft.com/office/drawing/2014/main" id="{33BBF25A-AD64-4D56-BF79-CF7D6B35784F}"/>
              </a:ext>
            </a:extLst>
          </p:cNvPr>
          <p:cNvPicPr>
            <a:picLocks noChangeAspect="1"/>
          </p:cNvPicPr>
          <p:nvPr/>
        </p:nvPicPr>
        <p:blipFill>
          <a:blip r:embed="rId4"/>
          <a:stretch>
            <a:fillRect/>
          </a:stretch>
        </p:blipFill>
        <p:spPr>
          <a:xfrm>
            <a:off x="5523281" y="926646"/>
            <a:ext cx="6668719" cy="3963406"/>
          </a:xfrm>
          <a:prstGeom prst="rect">
            <a:avLst/>
          </a:prstGeom>
        </p:spPr>
      </p:pic>
      <p:cxnSp>
        <p:nvCxnSpPr>
          <p:cNvPr id="14" name="Straight Connector 13">
            <a:extLst>
              <a:ext uri="{FF2B5EF4-FFF2-40B4-BE49-F238E27FC236}">
                <a16:creationId xmlns:a16="http://schemas.microsoft.com/office/drawing/2014/main" id="{1527A897-14F0-4E0F-BA41-D6FD7B298BF3}"/>
              </a:ext>
            </a:extLst>
          </p:cNvPr>
          <p:cNvCxnSpPr>
            <a:cxnSpLocks/>
          </p:cNvCxnSpPr>
          <p:nvPr/>
        </p:nvCxnSpPr>
        <p:spPr>
          <a:xfrm flipV="1">
            <a:off x="5022574" y="2252209"/>
            <a:ext cx="3352800" cy="326069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35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Failure example</a:t>
            </a:r>
          </a:p>
        </p:txBody>
      </p:sp>
      <p:pic>
        <p:nvPicPr>
          <p:cNvPr id="11" name="Picture 10">
            <a:extLst>
              <a:ext uri="{FF2B5EF4-FFF2-40B4-BE49-F238E27FC236}">
                <a16:creationId xmlns:a16="http://schemas.microsoft.com/office/drawing/2014/main" id="{15B10E09-4BF3-4C06-93FB-C832CACD3013}"/>
              </a:ext>
            </a:extLst>
          </p:cNvPr>
          <p:cNvPicPr>
            <a:picLocks noChangeAspect="1"/>
          </p:cNvPicPr>
          <p:nvPr/>
        </p:nvPicPr>
        <p:blipFill>
          <a:blip r:embed="rId3"/>
          <a:stretch>
            <a:fillRect/>
          </a:stretch>
        </p:blipFill>
        <p:spPr>
          <a:xfrm>
            <a:off x="363459" y="3352496"/>
            <a:ext cx="6986852" cy="3438807"/>
          </a:xfrm>
          <a:prstGeom prst="rect">
            <a:avLst/>
          </a:prstGeom>
        </p:spPr>
      </p:pic>
      <p:pic>
        <p:nvPicPr>
          <p:cNvPr id="10" name="Picture 9">
            <a:extLst>
              <a:ext uri="{FF2B5EF4-FFF2-40B4-BE49-F238E27FC236}">
                <a16:creationId xmlns:a16="http://schemas.microsoft.com/office/drawing/2014/main" id="{6F894C91-6CF0-4C0C-A61B-039B2E1D8DA9}"/>
              </a:ext>
            </a:extLst>
          </p:cNvPr>
          <p:cNvPicPr>
            <a:picLocks noChangeAspect="1"/>
          </p:cNvPicPr>
          <p:nvPr/>
        </p:nvPicPr>
        <p:blipFill>
          <a:blip r:embed="rId4"/>
          <a:stretch>
            <a:fillRect/>
          </a:stretch>
        </p:blipFill>
        <p:spPr>
          <a:xfrm>
            <a:off x="5359740" y="951410"/>
            <a:ext cx="6832260" cy="4071164"/>
          </a:xfrm>
          <a:prstGeom prst="rect">
            <a:avLst/>
          </a:prstGeom>
        </p:spPr>
      </p:pic>
      <p:cxnSp>
        <p:nvCxnSpPr>
          <p:cNvPr id="14" name="Straight Connector 13">
            <a:extLst>
              <a:ext uri="{FF2B5EF4-FFF2-40B4-BE49-F238E27FC236}">
                <a16:creationId xmlns:a16="http://schemas.microsoft.com/office/drawing/2014/main" id="{1527A897-14F0-4E0F-BA41-D6FD7B298BF3}"/>
              </a:ext>
            </a:extLst>
          </p:cNvPr>
          <p:cNvCxnSpPr>
            <a:cxnSpLocks/>
          </p:cNvCxnSpPr>
          <p:nvPr/>
        </p:nvCxnSpPr>
        <p:spPr>
          <a:xfrm flipV="1">
            <a:off x="3034748" y="2067339"/>
            <a:ext cx="4956313" cy="295523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29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895FC-7160-40FC-B100-FC9031D1DB12}"/>
              </a:ext>
            </a:extLst>
          </p:cNvPr>
          <p:cNvPicPr>
            <a:picLocks noChangeAspect="1"/>
          </p:cNvPicPr>
          <p:nvPr/>
        </p:nvPicPr>
        <p:blipFill>
          <a:blip r:embed="rId3"/>
          <a:stretch>
            <a:fillRect/>
          </a:stretch>
        </p:blipFill>
        <p:spPr>
          <a:xfrm>
            <a:off x="1211598" y="1522348"/>
            <a:ext cx="9978918" cy="4911450"/>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lvl="1">
              <a:buFont typeface="Wingdings" panose="05000000000000000000" pitchFamily="2" charset="2"/>
              <a:buChar char="à"/>
            </a:pPr>
            <a:endParaRPr lang="en-US" dirty="0">
              <a:highlight>
                <a:srgbClr val="FFFF00"/>
              </a:highlight>
            </a:endParaRPr>
          </a:p>
          <a:p>
            <a:endParaRPr lang="en-US" dirty="0"/>
          </a:p>
          <a:p>
            <a:pPr marL="457200" lvl="1" indent="0">
              <a:buNone/>
            </a:pPr>
            <a:endParaRPr lang="en-US" dirty="0"/>
          </a:p>
          <a:p>
            <a:pPr lvl="1"/>
            <a:endParaRPr lang="en-US" dirty="0"/>
          </a:p>
        </p:txBody>
      </p:sp>
      <p:pic>
        <p:nvPicPr>
          <p:cNvPr id="10" name="Picture 9">
            <a:extLst>
              <a:ext uri="{FF2B5EF4-FFF2-40B4-BE49-F238E27FC236}">
                <a16:creationId xmlns:a16="http://schemas.microsoft.com/office/drawing/2014/main" id="{0ABC6A36-AD98-4459-8E2F-2FCAF146B52E}"/>
              </a:ext>
            </a:extLst>
          </p:cNvPr>
          <p:cNvPicPr>
            <a:picLocks noChangeAspect="1"/>
          </p:cNvPicPr>
          <p:nvPr/>
        </p:nvPicPr>
        <p:blipFill>
          <a:blip r:embed="rId4"/>
          <a:stretch>
            <a:fillRect/>
          </a:stretch>
        </p:blipFill>
        <p:spPr>
          <a:xfrm>
            <a:off x="7076660" y="957342"/>
            <a:ext cx="5115340" cy="3091689"/>
          </a:xfrm>
          <a:prstGeom prst="rect">
            <a:avLst/>
          </a:prstGeom>
        </p:spPr>
      </p:pic>
      <p:cxnSp>
        <p:nvCxnSpPr>
          <p:cNvPr id="14" name="Straight Connector 13">
            <a:extLst>
              <a:ext uri="{FF2B5EF4-FFF2-40B4-BE49-F238E27FC236}">
                <a16:creationId xmlns:a16="http://schemas.microsoft.com/office/drawing/2014/main" id="{1527A897-14F0-4E0F-BA41-D6FD7B298BF3}"/>
              </a:ext>
            </a:extLst>
          </p:cNvPr>
          <p:cNvCxnSpPr>
            <a:cxnSpLocks/>
          </p:cNvCxnSpPr>
          <p:nvPr/>
        </p:nvCxnSpPr>
        <p:spPr>
          <a:xfrm flipV="1">
            <a:off x="2279374" y="1825625"/>
            <a:ext cx="6785113" cy="205726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7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err="1"/>
              <a:t>MDNet</a:t>
            </a:r>
            <a:r>
              <a:rPr lang="en-US" dirty="0"/>
              <a:t> refinement</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endParaRPr lang="en-US" dirty="0"/>
          </a:p>
          <a:p>
            <a:pPr marL="457200" lvl="1" indent="0">
              <a:buNone/>
            </a:pPr>
            <a:endParaRPr lang="en-US" dirty="0"/>
          </a:p>
          <a:p>
            <a:pPr lvl="1"/>
            <a:endParaRPr lang="en-US" dirty="0"/>
          </a:p>
        </p:txBody>
      </p:sp>
      <p:sp>
        <p:nvSpPr>
          <p:cNvPr id="5" name="Content Placeholder 2">
            <a:extLst>
              <a:ext uri="{FF2B5EF4-FFF2-40B4-BE49-F238E27FC236}">
                <a16:creationId xmlns:a16="http://schemas.microsoft.com/office/drawing/2014/main" id="{CAD75F56-97BB-4510-B58B-3634DD0E5DC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dirty="0"/>
              <a:t>specialize in specific (given) target </a:t>
            </a:r>
          </a:p>
          <a:p>
            <a:pPr marL="171450" indent="-171450">
              <a:buFontTx/>
              <a:buChar char="-"/>
            </a:pPr>
            <a:endParaRPr lang="en-US" dirty="0"/>
          </a:p>
          <a:p>
            <a:pPr marL="171450" indent="-171450">
              <a:buFontTx/>
              <a:buChar char="-"/>
            </a:pPr>
            <a:r>
              <a:rPr lang="en-US" dirty="0"/>
              <a:t>delays start of tracking</a:t>
            </a:r>
          </a:p>
          <a:p>
            <a:pPr marL="171450" indent="-171450">
              <a:buFontTx/>
              <a:buChar char="-"/>
            </a:pPr>
            <a:endParaRPr lang="en-US" dirty="0"/>
          </a:p>
          <a:p>
            <a:pPr marL="171450" indent="-171450">
              <a:buFontTx/>
              <a:buChar char="-"/>
            </a:pPr>
            <a:r>
              <a:rPr lang="en-US" dirty="0"/>
              <a:t>sensitive to appearance variations</a:t>
            </a:r>
            <a:endParaRPr lang="en-US" dirty="0">
              <a:highlight>
                <a:srgbClr val="FFFF00"/>
              </a:highlight>
            </a:endParaRPr>
          </a:p>
          <a:p>
            <a:pPr lvl="1">
              <a:buFont typeface="Wingdings" panose="05000000000000000000" pitchFamily="2" charset="2"/>
              <a:buChar char="à"/>
            </a:pPr>
            <a:endParaRPr lang="en-US" dirty="0">
              <a:highlight>
                <a:srgbClr val="FFFF00"/>
              </a:highlight>
            </a:endParaRPr>
          </a:p>
          <a:p>
            <a:pPr marL="171450" indent="-171450">
              <a:buFontTx/>
              <a:buChar char="-"/>
            </a:pPr>
            <a:endParaRPr lang="en-US" dirty="0"/>
          </a:p>
        </p:txBody>
      </p:sp>
      <p:pic>
        <p:nvPicPr>
          <p:cNvPr id="8" name="Picture 2" descr="Image result for thumbs up down">
            <a:extLst>
              <a:ext uri="{FF2B5EF4-FFF2-40B4-BE49-F238E27FC236}">
                <a16:creationId xmlns:a16="http://schemas.microsoft.com/office/drawing/2014/main" id="{53C6164D-5B9F-4D58-993E-505FFB29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26"/>
          <a:stretch/>
        </p:blipFill>
        <p:spPr bwMode="auto">
          <a:xfrm>
            <a:off x="334808" y="2849908"/>
            <a:ext cx="701984" cy="8893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thumbs up down">
            <a:extLst>
              <a:ext uri="{FF2B5EF4-FFF2-40B4-BE49-F238E27FC236}">
                <a16:creationId xmlns:a16="http://schemas.microsoft.com/office/drawing/2014/main" id="{06F8EE73-0CD2-4248-BE32-1FD7FAD3FA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426"/>
          <a:stretch/>
        </p:blipFill>
        <p:spPr bwMode="auto">
          <a:xfrm>
            <a:off x="278773" y="1782347"/>
            <a:ext cx="701984" cy="889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thumbs up down">
            <a:extLst>
              <a:ext uri="{FF2B5EF4-FFF2-40B4-BE49-F238E27FC236}">
                <a16:creationId xmlns:a16="http://schemas.microsoft.com/office/drawing/2014/main" id="{C5BD325F-F7BD-414D-9037-C67A09818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26"/>
          <a:stretch/>
        </p:blipFill>
        <p:spPr bwMode="auto">
          <a:xfrm>
            <a:off x="334808" y="3855384"/>
            <a:ext cx="701984" cy="8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94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RegNet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For Tracking Refinement</a:t>
            </a:r>
          </a:p>
        </p:txBody>
      </p:sp>
    </p:spTree>
    <p:extLst>
      <p:ext uri="{BB962C8B-B14F-4D97-AF65-F5344CB8AC3E}">
        <p14:creationId xmlns:p14="http://schemas.microsoft.com/office/powerpoint/2010/main" val="264260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Object tracking benchmarks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945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LinReg (before)</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457200" lvl="1" indent="0">
              <a:buNone/>
            </a:pPr>
            <a:endParaRPr lang="en-US" dirty="0"/>
          </a:p>
          <a:p>
            <a:pPr lvl="1"/>
            <a:endParaRPr lang="en-US" dirty="0"/>
          </a:p>
        </p:txBody>
      </p:sp>
      <p:sp>
        <p:nvSpPr>
          <p:cNvPr id="9" name="Cube 8">
            <a:extLst>
              <a:ext uri="{FF2B5EF4-FFF2-40B4-BE49-F238E27FC236}">
                <a16:creationId xmlns:a16="http://schemas.microsoft.com/office/drawing/2014/main" id="{8FE2DABE-D31C-4351-A8A3-6D747E6C8927}"/>
              </a:ext>
            </a:extLst>
          </p:cNvPr>
          <p:cNvSpPr/>
          <p:nvPr/>
        </p:nvSpPr>
        <p:spPr>
          <a:xfrm>
            <a:off x="8102787" y="2508189"/>
            <a:ext cx="1518081" cy="14381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84AFDC-6248-4AA2-B553-7DB0501AF651}"/>
              </a:ext>
            </a:extLst>
          </p:cNvPr>
          <p:cNvCxnSpPr>
            <a:cxnSpLocks/>
          </p:cNvCxnSpPr>
          <p:nvPr/>
        </p:nvCxnSpPr>
        <p:spPr>
          <a:xfrm>
            <a:off x="7358742" y="2383309"/>
            <a:ext cx="871385" cy="28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8933A6-9F75-4A66-BB1E-122CA1D5AC68}"/>
              </a:ext>
            </a:extLst>
          </p:cNvPr>
          <p:cNvSpPr txBox="1"/>
          <p:nvPr/>
        </p:nvSpPr>
        <p:spPr>
          <a:xfrm>
            <a:off x="8312799" y="3174538"/>
            <a:ext cx="1121639" cy="369332"/>
          </a:xfrm>
          <a:prstGeom prst="rect">
            <a:avLst/>
          </a:prstGeom>
          <a:noFill/>
        </p:spPr>
        <p:txBody>
          <a:bodyPr wrap="square" rtlCol="0">
            <a:spAutoFit/>
          </a:bodyPr>
          <a:lstStyle/>
          <a:p>
            <a:r>
              <a:rPr lang="en-US" dirty="0"/>
              <a:t>LinReg</a:t>
            </a:r>
          </a:p>
        </p:txBody>
      </p:sp>
      <p:pic>
        <p:nvPicPr>
          <p:cNvPr id="14" name="Picture 13">
            <a:extLst>
              <a:ext uri="{FF2B5EF4-FFF2-40B4-BE49-F238E27FC236}">
                <a16:creationId xmlns:a16="http://schemas.microsoft.com/office/drawing/2014/main" id="{D7C92A12-10F1-4595-BA82-C3829F7F4682}"/>
              </a:ext>
            </a:extLst>
          </p:cNvPr>
          <p:cNvPicPr>
            <a:picLocks noChangeAspect="1"/>
          </p:cNvPicPr>
          <p:nvPr/>
        </p:nvPicPr>
        <p:blipFill>
          <a:blip r:embed="rId3"/>
          <a:stretch>
            <a:fillRect/>
          </a:stretch>
        </p:blipFill>
        <p:spPr>
          <a:xfrm>
            <a:off x="6434052" y="1034797"/>
            <a:ext cx="1225741" cy="1131452"/>
          </a:xfrm>
          <a:prstGeom prst="rect">
            <a:avLst/>
          </a:prstGeom>
        </p:spPr>
      </p:pic>
      <p:pic>
        <p:nvPicPr>
          <p:cNvPr id="17" name="Picture 16" descr="A person that is standing in the grass&#10;&#10;Description automatically generated">
            <a:extLst>
              <a:ext uri="{FF2B5EF4-FFF2-40B4-BE49-F238E27FC236}">
                <a16:creationId xmlns:a16="http://schemas.microsoft.com/office/drawing/2014/main" id="{7C2C869A-B52F-4AFA-8BFA-DF7B6D0F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51" y="2491572"/>
            <a:ext cx="3681614" cy="2070908"/>
          </a:xfrm>
          <a:prstGeom prst="rect">
            <a:avLst/>
          </a:prstGeom>
        </p:spPr>
      </p:pic>
      <p:pic>
        <p:nvPicPr>
          <p:cNvPr id="18" name="Picture 17">
            <a:extLst>
              <a:ext uri="{FF2B5EF4-FFF2-40B4-BE49-F238E27FC236}">
                <a16:creationId xmlns:a16="http://schemas.microsoft.com/office/drawing/2014/main" id="{680542CA-0D42-4F4F-B510-85129E548B9F}"/>
              </a:ext>
            </a:extLst>
          </p:cNvPr>
          <p:cNvPicPr>
            <a:picLocks noChangeAspect="1"/>
          </p:cNvPicPr>
          <p:nvPr/>
        </p:nvPicPr>
        <p:blipFill>
          <a:blip r:embed="rId5"/>
          <a:stretch>
            <a:fillRect/>
          </a:stretch>
        </p:blipFill>
        <p:spPr>
          <a:xfrm>
            <a:off x="859972" y="2932879"/>
            <a:ext cx="564507" cy="528779"/>
          </a:xfrm>
          <a:prstGeom prst="rect">
            <a:avLst/>
          </a:prstGeom>
        </p:spPr>
      </p:pic>
      <p:pic>
        <p:nvPicPr>
          <p:cNvPr id="22" name="Picture 21">
            <a:extLst>
              <a:ext uri="{FF2B5EF4-FFF2-40B4-BE49-F238E27FC236}">
                <a16:creationId xmlns:a16="http://schemas.microsoft.com/office/drawing/2014/main" id="{8B813702-942E-4C23-82C2-784946CEE8FD}"/>
              </a:ext>
            </a:extLst>
          </p:cNvPr>
          <p:cNvPicPr>
            <a:picLocks noChangeAspect="1"/>
          </p:cNvPicPr>
          <p:nvPr/>
        </p:nvPicPr>
        <p:blipFill>
          <a:blip r:embed="rId6"/>
          <a:stretch>
            <a:fillRect/>
          </a:stretch>
        </p:blipFill>
        <p:spPr>
          <a:xfrm>
            <a:off x="4873141" y="4656512"/>
            <a:ext cx="2972058" cy="1737511"/>
          </a:xfrm>
          <a:prstGeom prst="rect">
            <a:avLst/>
          </a:prstGeom>
        </p:spPr>
      </p:pic>
      <p:pic>
        <p:nvPicPr>
          <p:cNvPr id="23" name="Picture 22">
            <a:extLst>
              <a:ext uri="{FF2B5EF4-FFF2-40B4-BE49-F238E27FC236}">
                <a16:creationId xmlns:a16="http://schemas.microsoft.com/office/drawing/2014/main" id="{8D5FA9B4-7B60-4ADA-9EB8-039CF7BD797E}"/>
              </a:ext>
            </a:extLst>
          </p:cNvPr>
          <p:cNvPicPr>
            <a:picLocks noChangeAspect="1"/>
          </p:cNvPicPr>
          <p:nvPr/>
        </p:nvPicPr>
        <p:blipFill>
          <a:blip r:embed="rId7"/>
          <a:stretch>
            <a:fillRect/>
          </a:stretch>
        </p:blipFill>
        <p:spPr>
          <a:xfrm>
            <a:off x="5488008" y="4997898"/>
            <a:ext cx="541067" cy="441998"/>
          </a:xfrm>
          <a:prstGeom prst="rect">
            <a:avLst/>
          </a:prstGeom>
        </p:spPr>
      </p:pic>
      <p:cxnSp>
        <p:nvCxnSpPr>
          <p:cNvPr id="24" name="Straight Arrow Connector 23">
            <a:extLst>
              <a:ext uri="{FF2B5EF4-FFF2-40B4-BE49-F238E27FC236}">
                <a16:creationId xmlns:a16="http://schemas.microsoft.com/office/drawing/2014/main" id="{8FD45C38-1430-4236-854C-3527C1BF1CB6}"/>
              </a:ext>
            </a:extLst>
          </p:cNvPr>
          <p:cNvCxnSpPr>
            <a:cxnSpLocks/>
          </p:cNvCxnSpPr>
          <p:nvPr/>
        </p:nvCxnSpPr>
        <p:spPr>
          <a:xfrm flipV="1">
            <a:off x="6672997" y="3893459"/>
            <a:ext cx="1284216" cy="669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4FBB32A-82BF-4786-9E4E-D09BD6C11521}"/>
              </a:ext>
            </a:extLst>
          </p:cNvPr>
          <p:cNvPicPr>
            <a:picLocks noChangeAspect="1"/>
          </p:cNvPicPr>
          <p:nvPr/>
        </p:nvPicPr>
        <p:blipFill>
          <a:blip r:embed="rId6"/>
          <a:stretch>
            <a:fillRect/>
          </a:stretch>
        </p:blipFill>
        <p:spPr>
          <a:xfrm>
            <a:off x="9219942" y="4656512"/>
            <a:ext cx="2972058" cy="1737511"/>
          </a:xfrm>
          <a:prstGeom prst="rect">
            <a:avLst/>
          </a:prstGeom>
        </p:spPr>
      </p:pic>
      <p:sp>
        <p:nvSpPr>
          <p:cNvPr id="28" name="Rectangle 27">
            <a:extLst>
              <a:ext uri="{FF2B5EF4-FFF2-40B4-BE49-F238E27FC236}">
                <a16:creationId xmlns:a16="http://schemas.microsoft.com/office/drawing/2014/main" id="{30F2790A-8A4C-4845-8F5E-8F7B08BB8F1D}"/>
              </a:ext>
            </a:extLst>
          </p:cNvPr>
          <p:cNvSpPr/>
          <p:nvPr/>
        </p:nvSpPr>
        <p:spPr>
          <a:xfrm>
            <a:off x="10156371" y="4997898"/>
            <a:ext cx="587829" cy="44199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86164E9F-FF92-4943-82BF-96FF21CBE576}"/>
              </a:ext>
            </a:extLst>
          </p:cNvPr>
          <p:cNvCxnSpPr/>
          <p:nvPr/>
        </p:nvCxnSpPr>
        <p:spPr>
          <a:xfrm rot="16200000" flipH="1">
            <a:off x="9349362" y="3591617"/>
            <a:ext cx="1432631" cy="598471"/>
          </a:xfrm>
          <a:prstGeom prst="bentConnector3">
            <a:avLst>
              <a:gd name="adj1" fmla="val -1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BA7561-62F4-4D84-AE54-83F11F18D240}"/>
              </a:ext>
            </a:extLst>
          </p:cNvPr>
          <p:cNvCxnSpPr>
            <a:cxnSpLocks/>
          </p:cNvCxnSpPr>
          <p:nvPr/>
        </p:nvCxnSpPr>
        <p:spPr>
          <a:xfrm flipV="1">
            <a:off x="1142225" y="1469572"/>
            <a:ext cx="5029975" cy="1704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BC96F-2028-4167-B7CE-51266FAABCA8}"/>
              </a:ext>
            </a:extLst>
          </p:cNvPr>
          <p:cNvCxnSpPr>
            <a:cxnSpLocks/>
          </p:cNvCxnSpPr>
          <p:nvPr/>
        </p:nvCxnSpPr>
        <p:spPr>
          <a:xfrm>
            <a:off x="1447800" y="3413408"/>
            <a:ext cx="3825002" cy="18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859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(after)</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457200" lvl="1" indent="0">
              <a:buNone/>
            </a:pPr>
            <a:endParaRPr lang="en-US" dirty="0"/>
          </a:p>
          <a:p>
            <a:pPr lvl="1"/>
            <a:endParaRPr lang="en-US" dirty="0"/>
          </a:p>
        </p:txBody>
      </p:sp>
      <p:sp>
        <p:nvSpPr>
          <p:cNvPr id="9" name="Cube 8">
            <a:extLst>
              <a:ext uri="{FF2B5EF4-FFF2-40B4-BE49-F238E27FC236}">
                <a16:creationId xmlns:a16="http://schemas.microsoft.com/office/drawing/2014/main" id="{8FE2DABE-D31C-4351-A8A3-6D747E6C8927}"/>
              </a:ext>
            </a:extLst>
          </p:cNvPr>
          <p:cNvSpPr/>
          <p:nvPr/>
        </p:nvSpPr>
        <p:spPr>
          <a:xfrm>
            <a:off x="8102787" y="2508189"/>
            <a:ext cx="1518081" cy="14381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84AFDC-6248-4AA2-B553-7DB0501AF651}"/>
              </a:ext>
            </a:extLst>
          </p:cNvPr>
          <p:cNvCxnSpPr>
            <a:cxnSpLocks/>
          </p:cNvCxnSpPr>
          <p:nvPr/>
        </p:nvCxnSpPr>
        <p:spPr>
          <a:xfrm>
            <a:off x="7358742" y="2383309"/>
            <a:ext cx="871385" cy="28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8933A6-9F75-4A66-BB1E-122CA1D5AC68}"/>
              </a:ext>
            </a:extLst>
          </p:cNvPr>
          <p:cNvSpPr txBox="1"/>
          <p:nvPr/>
        </p:nvSpPr>
        <p:spPr>
          <a:xfrm>
            <a:off x="8312799" y="3174538"/>
            <a:ext cx="1121639" cy="369332"/>
          </a:xfrm>
          <a:prstGeom prst="rect">
            <a:avLst/>
          </a:prstGeom>
          <a:noFill/>
        </p:spPr>
        <p:txBody>
          <a:bodyPr wrap="square" rtlCol="0">
            <a:spAutoFit/>
          </a:bodyPr>
          <a:lstStyle/>
          <a:p>
            <a:r>
              <a:rPr lang="en-US" dirty="0"/>
              <a:t>RegNet</a:t>
            </a:r>
          </a:p>
        </p:txBody>
      </p:sp>
      <p:pic>
        <p:nvPicPr>
          <p:cNvPr id="13" name="Picture 12" descr="A person that is standing in the grass&#10;&#10;Description automatically generated">
            <a:extLst>
              <a:ext uri="{FF2B5EF4-FFF2-40B4-BE49-F238E27FC236}">
                <a16:creationId xmlns:a16="http://schemas.microsoft.com/office/drawing/2014/main" id="{4067E7AD-8EEC-4BBA-869B-561BC89CC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65" y="2632989"/>
            <a:ext cx="1378828" cy="1306258"/>
          </a:xfrm>
          <a:prstGeom prst="rect">
            <a:avLst/>
          </a:prstGeom>
        </p:spPr>
      </p:pic>
      <p:pic>
        <p:nvPicPr>
          <p:cNvPr id="14" name="Picture 13">
            <a:extLst>
              <a:ext uri="{FF2B5EF4-FFF2-40B4-BE49-F238E27FC236}">
                <a16:creationId xmlns:a16="http://schemas.microsoft.com/office/drawing/2014/main" id="{D7C92A12-10F1-4595-BA82-C3829F7F4682}"/>
              </a:ext>
            </a:extLst>
          </p:cNvPr>
          <p:cNvPicPr>
            <a:picLocks noChangeAspect="1"/>
          </p:cNvPicPr>
          <p:nvPr/>
        </p:nvPicPr>
        <p:blipFill>
          <a:blip r:embed="rId4"/>
          <a:stretch>
            <a:fillRect/>
          </a:stretch>
        </p:blipFill>
        <p:spPr>
          <a:xfrm>
            <a:off x="6434052" y="1034797"/>
            <a:ext cx="1225741" cy="1131452"/>
          </a:xfrm>
          <a:prstGeom prst="rect">
            <a:avLst/>
          </a:prstGeom>
        </p:spPr>
      </p:pic>
      <p:cxnSp>
        <p:nvCxnSpPr>
          <p:cNvPr id="15" name="Straight Arrow Connector 14">
            <a:extLst>
              <a:ext uri="{FF2B5EF4-FFF2-40B4-BE49-F238E27FC236}">
                <a16:creationId xmlns:a16="http://schemas.microsoft.com/office/drawing/2014/main" id="{0CDA57CB-E015-4611-A802-98F30EA403E9}"/>
              </a:ext>
            </a:extLst>
          </p:cNvPr>
          <p:cNvCxnSpPr>
            <a:cxnSpLocks/>
          </p:cNvCxnSpPr>
          <p:nvPr/>
        </p:nvCxnSpPr>
        <p:spPr>
          <a:xfrm flipV="1">
            <a:off x="6673697" y="3280687"/>
            <a:ext cx="1131816" cy="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erson that is standing in the grass&#10;&#10;Description automatically generated">
            <a:extLst>
              <a:ext uri="{FF2B5EF4-FFF2-40B4-BE49-F238E27FC236}">
                <a16:creationId xmlns:a16="http://schemas.microsoft.com/office/drawing/2014/main" id="{7C2C869A-B52F-4AFA-8BFA-DF7B6D0FE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51" y="2491572"/>
            <a:ext cx="3681614" cy="2070908"/>
          </a:xfrm>
          <a:prstGeom prst="rect">
            <a:avLst/>
          </a:prstGeom>
        </p:spPr>
      </p:pic>
      <p:pic>
        <p:nvPicPr>
          <p:cNvPr id="18" name="Picture 17">
            <a:extLst>
              <a:ext uri="{FF2B5EF4-FFF2-40B4-BE49-F238E27FC236}">
                <a16:creationId xmlns:a16="http://schemas.microsoft.com/office/drawing/2014/main" id="{680542CA-0D42-4F4F-B510-85129E548B9F}"/>
              </a:ext>
            </a:extLst>
          </p:cNvPr>
          <p:cNvPicPr>
            <a:picLocks noChangeAspect="1"/>
          </p:cNvPicPr>
          <p:nvPr/>
        </p:nvPicPr>
        <p:blipFill>
          <a:blip r:embed="rId5"/>
          <a:stretch>
            <a:fillRect/>
          </a:stretch>
        </p:blipFill>
        <p:spPr>
          <a:xfrm>
            <a:off x="859972" y="2932879"/>
            <a:ext cx="564507" cy="528779"/>
          </a:xfrm>
          <a:prstGeom prst="rect">
            <a:avLst/>
          </a:prstGeom>
        </p:spPr>
      </p:pic>
      <p:pic>
        <p:nvPicPr>
          <p:cNvPr id="22" name="Picture 21">
            <a:extLst>
              <a:ext uri="{FF2B5EF4-FFF2-40B4-BE49-F238E27FC236}">
                <a16:creationId xmlns:a16="http://schemas.microsoft.com/office/drawing/2014/main" id="{8B813702-942E-4C23-82C2-784946CEE8FD}"/>
              </a:ext>
            </a:extLst>
          </p:cNvPr>
          <p:cNvPicPr>
            <a:picLocks noChangeAspect="1"/>
          </p:cNvPicPr>
          <p:nvPr/>
        </p:nvPicPr>
        <p:blipFill>
          <a:blip r:embed="rId6"/>
          <a:stretch>
            <a:fillRect/>
          </a:stretch>
        </p:blipFill>
        <p:spPr>
          <a:xfrm>
            <a:off x="4873141" y="4656512"/>
            <a:ext cx="2972058" cy="1737511"/>
          </a:xfrm>
          <a:prstGeom prst="rect">
            <a:avLst/>
          </a:prstGeom>
        </p:spPr>
      </p:pic>
      <p:pic>
        <p:nvPicPr>
          <p:cNvPr id="23" name="Picture 22">
            <a:extLst>
              <a:ext uri="{FF2B5EF4-FFF2-40B4-BE49-F238E27FC236}">
                <a16:creationId xmlns:a16="http://schemas.microsoft.com/office/drawing/2014/main" id="{8D5FA9B4-7B60-4ADA-9EB8-039CF7BD797E}"/>
              </a:ext>
            </a:extLst>
          </p:cNvPr>
          <p:cNvPicPr>
            <a:picLocks noChangeAspect="1"/>
          </p:cNvPicPr>
          <p:nvPr/>
        </p:nvPicPr>
        <p:blipFill>
          <a:blip r:embed="rId7"/>
          <a:stretch>
            <a:fillRect/>
          </a:stretch>
        </p:blipFill>
        <p:spPr>
          <a:xfrm>
            <a:off x="5488008" y="4997898"/>
            <a:ext cx="541067" cy="441998"/>
          </a:xfrm>
          <a:prstGeom prst="rect">
            <a:avLst/>
          </a:prstGeom>
        </p:spPr>
      </p:pic>
      <p:cxnSp>
        <p:nvCxnSpPr>
          <p:cNvPr id="24" name="Straight Arrow Connector 23">
            <a:extLst>
              <a:ext uri="{FF2B5EF4-FFF2-40B4-BE49-F238E27FC236}">
                <a16:creationId xmlns:a16="http://schemas.microsoft.com/office/drawing/2014/main" id="{8FD45C38-1430-4236-854C-3527C1BF1CB6}"/>
              </a:ext>
            </a:extLst>
          </p:cNvPr>
          <p:cNvCxnSpPr>
            <a:cxnSpLocks/>
          </p:cNvCxnSpPr>
          <p:nvPr/>
        </p:nvCxnSpPr>
        <p:spPr>
          <a:xfrm flipV="1">
            <a:off x="6672997" y="3893459"/>
            <a:ext cx="1284216" cy="669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4FBB32A-82BF-4786-9E4E-D09BD6C11521}"/>
              </a:ext>
            </a:extLst>
          </p:cNvPr>
          <p:cNvPicPr>
            <a:picLocks noChangeAspect="1"/>
          </p:cNvPicPr>
          <p:nvPr/>
        </p:nvPicPr>
        <p:blipFill>
          <a:blip r:embed="rId6"/>
          <a:stretch>
            <a:fillRect/>
          </a:stretch>
        </p:blipFill>
        <p:spPr>
          <a:xfrm>
            <a:off x="9219942" y="4656512"/>
            <a:ext cx="2972058" cy="1737511"/>
          </a:xfrm>
          <a:prstGeom prst="rect">
            <a:avLst/>
          </a:prstGeom>
        </p:spPr>
      </p:pic>
      <p:sp>
        <p:nvSpPr>
          <p:cNvPr id="28" name="Rectangle 27">
            <a:extLst>
              <a:ext uri="{FF2B5EF4-FFF2-40B4-BE49-F238E27FC236}">
                <a16:creationId xmlns:a16="http://schemas.microsoft.com/office/drawing/2014/main" id="{30F2790A-8A4C-4845-8F5E-8F7B08BB8F1D}"/>
              </a:ext>
            </a:extLst>
          </p:cNvPr>
          <p:cNvSpPr/>
          <p:nvPr/>
        </p:nvSpPr>
        <p:spPr>
          <a:xfrm>
            <a:off x="10156371" y="4997898"/>
            <a:ext cx="587829" cy="44199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86164E9F-FF92-4943-82BF-96FF21CBE576}"/>
              </a:ext>
            </a:extLst>
          </p:cNvPr>
          <p:cNvCxnSpPr/>
          <p:nvPr/>
        </p:nvCxnSpPr>
        <p:spPr>
          <a:xfrm rot="16200000" flipH="1">
            <a:off x="9349362" y="3591617"/>
            <a:ext cx="1432631" cy="598471"/>
          </a:xfrm>
          <a:prstGeom prst="bentConnector3">
            <a:avLst>
              <a:gd name="adj1" fmla="val -1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BA7561-62F4-4D84-AE54-83F11F18D240}"/>
              </a:ext>
            </a:extLst>
          </p:cNvPr>
          <p:cNvCxnSpPr>
            <a:cxnSpLocks/>
          </p:cNvCxnSpPr>
          <p:nvPr/>
        </p:nvCxnSpPr>
        <p:spPr>
          <a:xfrm flipV="1">
            <a:off x="1142225" y="1469572"/>
            <a:ext cx="5029975" cy="1704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0C58F1-27ED-4835-90CF-3969BD59CD51}"/>
              </a:ext>
            </a:extLst>
          </p:cNvPr>
          <p:cNvCxnSpPr>
            <a:cxnSpLocks/>
          </p:cNvCxnSpPr>
          <p:nvPr/>
        </p:nvCxnSpPr>
        <p:spPr>
          <a:xfrm>
            <a:off x="4028828" y="3174537"/>
            <a:ext cx="704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BC96F-2028-4167-B7CE-51266FAABCA8}"/>
              </a:ext>
            </a:extLst>
          </p:cNvPr>
          <p:cNvCxnSpPr>
            <a:cxnSpLocks/>
          </p:cNvCxnSpPr>
          <p:nvPr/>
        </p:nvCxnSpPr>
        <p:spPr>
          <a:xfrm>
            <a:off x="1447800" y="3413408"/>
            <a:ext cx="3825002" cy="180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6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Goal: tracking refinement </a:t>
            </a:r>
          </a:p>
          <a:p>
            <a:pPr marL="914400" lvl="2"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B0D5BEF2-F8E8-40E0-82D1-4CB0A91C3D95}"/>
              </a:ext>
            </a:extLst>
          </p:cNvPr>
          <p:cNvGraphicFramePr>
            <a:graphicFrameLocks noGrp="1"/>
          </p:cNvGraphicFramePr>
          <p:nvPr>
            <p:extLst>
              <p:ext uri="{D42A27DB-BD31-4B8C-83A1-F6EECF244321}">
                <p14:modId xmlns:p14="http://schemas.microsoft.com/office/powerpoint/2010/main" val="383868959"/>
              </p:ext>
            </p:extLst>
          </p:nvPr>
        </p:nvGraphicFramePr>
        <p:xfrm>
          <a:off x="2690907" y="3259614"/>
          <a:ext cx="5915211" cy="2595880"/>
        </p:xfrm>
        <a:graphic>
          <a:graphicData uri="http://schemas.openxmlformats.org/drawingml/2006/table">
            <a:tbl>
              <a:tblPr firstRow="1" bandRow="1">
                <a:tableStyleId>{5C22544A-7EE6-4342-B048-85BDC9FD1C3A}</a:tableStyleId>
              </a:tblPr>
              <a:tblGrid>
                <a:gridCol w="1971737">
                  <a:extLst>
                    <a:ext uri="{9D8B030D-6E8A-4147-A177-3AD203B41FA5}">
                      <a16:colId xmlns:a16="http://schemas.microsoft.com/office/drawing/2014/main" val="3428076287"/>
                    </a:ext>
                  </a:extLst>
                </a:gridCol>
                <a:gridCol w="1971737">
                  <a:extLst>
                    <a:ext uri="{9D8B030D-6E8A-4147-A177-3AD203B41FA5}">
                      <a16:colId xmlns:a16="http://schemas.microsoft.com/office/drawing/2014/main" val="3126757759"/>
                    </a:ext>
                  </a:extLst>
                </a:gridCol>
                <a:gridCol w="1971737">
                  <a:extLst>
                    <a:ext uri="{9D8B030D-6E8A-4147-A177-3AD203B41FA5}">
                      <a16:colId xmlns:a16="http://schemas.microsoft.com/office/drawing/2014/main" val="1217414541"/>
                    </a:ext>
                  </a:extLst>
                </a:gridCol>
              </a:tblGrid>
              <a:tr h="370840">
                <a:tc>
                  <a:txBody>
                    <a:bodyPr/>
                    <a:lstStyle/>
                    <a:p>
                      <a:endParaRPr lang="en-US" dirty="0"/>
                    </a:p>
                  </a:txBody>
                  <a:tcPr/>
                </a:tc>
                <a:tc>
                  <a:txBody>
                    <a:bodyPr/>
                    <a:lstStyle/>
                    <a:p>
                      <a:r>
                        <a:rPr lang="en-US" dirty="0"/>
                        <a:t>Ridge regression</a:t>
                      </a:r>
                    </a:p>
                  </a:txBody>
                  <a:tcPr/>
                </a:tc>
                <a:tc>
                  <a:txBody>
                    <a:bodyPr/>
                    <a:lstStyle/>
                    <a:p>
                      <a:r>
                        <a:rPr lang="en-US" dirty="0" err="1"/>
                        <a:t>RegNet</a:t>
                      </a:r>
                      <a:endParaRPr lang="en-US" dirty="0"/>
                    </a:p>
                  </a:txBody>
                  <a:tcPr/>
                </a:tc>
                <a:extLst>
                  <a:ext uri="{0D108BD9-81ED-4DB2-BD59-A6C34878D82A}">
                    <a16:rowId xmlns:a16="http://schemas.microsoft.com/office/drawing/2014/main" val="410354145"/>
                  </a:ext>
                </a:extLst>
              </a:tr>
              <a:tr h="370840">
                <a:tc>
                  <a:txBody>
                    <a:bodyPr/>
                    <a:lstStyle/>
                    <a:p>
                      <a:r>
                        <a:rPr lang="en-US" dirty="0"/>
                        <a:t>Specializes in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 @ Frame[0]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object</a:t>
                      </a:r>
                    </a:p>
                  </a:txBody>
                  <a:tcPr/>
                </a:tc>
                <a:extLst>
                  <a:ext uri="{0D108BD9-81ED-4DB2-BD59-A6C34878D82A}">
                    <a16:rowId xmlns:a16="http://schemas.microsoft.com/office/drawing/2014/main" val="2535008269"/>
                  </a:ext>
                </a:extLst>
              </a:tr>
              <a:tr h="370840">
                <a:tc>
                  <a:txBody>
                    <a:bodyPr/>
                    <a:lstStyle/>
                    <a:p>
                      <a:r>
                        <a:rPr lang="en-US" dirty="0"/>
                        <a:t>Training stage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Frame[0]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Offline </a:t>
                      </a:r>
                    </a:p>
                  </a:txBody>
                  <a:tcPr/>
                </a:tc>
                <a:extLst>
                  <a:ext uri="{0D108BD9-81ED-4DB2-BD59-A6C34878D82A}">
                    <a16:rowId xmlns:a16="http://schemas.microsoft.com/office/drawing/2014/main" val="2016305912"/>
                  </a:ext>
                </a:extLst>
              </a:tr>
              <a:tr h="370840">
                <a:tc>
                  <a:txBody>
                    <a:bodyPr/>
                    <a:lstStyle/>
                    <a:p>
                      <a:r>
                        <a:rPr lang="en-US" dirty="0"/>
                        <a:t>Training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 Second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Hours </a:t>
                      </a:r>
                    </a:p>
                  </a:txBody>
                  <a:tcPr/>
                </a:tc>
                <a:extLst>
                  <a:ext uri="{0D108BD9-81ED-4DB2-BD59-A6C34878D82A}">
                    <a16:rowId xmlns:a16="http://schemas.microsoft.com/office/drawing/2014/main" val="1502333907"/>
                  </a:ext>
                </a:extLst>
              </a:tr>
              <a:tr h="370840">
                <a:tc>
                  <a:txBody>
                    <a:bodyPr/>
                    <a:lstStyle/>
                    <a:p>
                      <a:r>
                        <a:rPr lang="en-US" dirty="0"/>
                        <a:t>Input </a:t>
                      </a:r>
                    </a:p>
                  </a:txBody>
                  <a:tcPr/>
                </a:tc>
                <a:tc>
                  <a:txBody>
                    <a:bodyPr/>
                    <a:lstStyle/>
                    <a:p>
                      <a:r>
                        <a:rPr lang="en-US" dirty="0"/>
                        <a:t>BB</a:t>
                      </a:r>
                    </a:p>
                  </a:txBody>
                  <a:tcPr/>
                </a:tc>
                <a:tc>
                  <a:txBody>
                    <a:bodyPr/>
                    <a:lstStyle/>
                    <a:p>
                      <a:r>
                        <a:rPr lang="en-US" dirty="0"/>
                        <a:t>BB + Frame </a:t>
                      </a:r>
                    </a:p>
                  </a:txBody>
                  <a:tcPr/>
                </a:tc>
                <a:extLst>
                  <a:ext uri="{0D108BD9-81ED-4DB2-BD59-A6C34878D82A}">
                    <a16:rowId xmlns:a16="http://schemas.microsoft.com/office/drawing/2014/main" val="2550847605"/>
                  </a:ext>
                </a:extLst>
              </a:tr>
              <a:tr h="370840">
                <a:tc>
                  <a:txBody>
                    <a:bodyPr/>
                    <a:lstStyle/>
                    <a:p>
                      <a:r>
                        <a:rPr lang="en-US" dirty="0"/>
                        <a:t>Depth </a:t>
                      </a:r>
                    </a:p>
                  </a:txBody>
                  <a:tcPr/>
                </a:tc>
                <a:tc>
                  <a:txBody>
                    <a:bodyPr/>
                    <a:lstStyle/>
                    <a:p>
                      <a:r>
                        <a:rPr lang="en-US" dirty="0"/>
                        <a:t>Linear </a:t>
                      </a:r>
                    </a:p>
                  </a:txBody>
                  <a:tcPr/>
                </a:tc>
                <a:tc>
                  <a:txBody>
                    <a:bodyPr/>
                    <a:lstStyle/>
                    <a:p>
                      <a:r>
                        <a:rPr lang="en-US" dirty="0"/>
                        <a:t>Deep </a:t>
                      </a:r>
                    </a:p>
                  </a:txBody>
                  <a:tcPr/>
                </a:tc>
                <a:extLst>
                  <a:ext uri="{0D108BD9-81ED-4DB2-BD59-A6C34878D82A}">
                    <a16:rowId xmlns:a16="http://schemas.microsoft.com/office/drawing/2014/main" val="1528971304"/>
                  </a:ext>
                </a:extLst>
              </a:tr>
              <a:tr h="370840">
                <a:tc>
                  <a:txBody>
                    <a:bodyPr/>
                    <a:lstStyle/>
                    <a:p>
                      <a:r>
                        <a:rPr lang="en-US" dirty="0" err="1"/>
                        <a:t>MDNet</a:t>
                      </a:r>
                      <a:r>
                        <a:rPr lang="en-US" dirty="0"/>
                        <a:t>-specific</a:t>
                      </a:r>
                    </a:p>
                  </a:txBody>
                  <a:tcPr/>
                </a:tc>
                <a:tc>
                  <a:txBody>
                    <a:bodyPr/>
                    <a:lstStyle/>
                    <a:p>
                      <a:r>
                        <a:rPr lang="en-US" dirty="0"/>
                        <a:t>No </a:t>
                      </a:r>
                    </a:p>
                  </a:txBody>
                  <a:tcPr/>
                </a:tc>
                <a:tc>
                  <a:txBody>
                    <a:bodyPr/>
                    <a:lstStyle/>
                    <a:p>
                      <a:r>
                        <a:rPr lang="en-US" dirty="0"/>
                        <a:t>No </a:t>
                      </a:r>
                    </a:p>
                  </a:txBody>
                  <a:tcPr/>
                </a:tc>
                <a:extLst>
                  <a:ext uri="{0D108BD9-81ED-4DB2-BD59-A6C34878D82A}">
                    <a16:rowId xmlns:a16="http://schemas.microsoft.com/office/drawing/2014/main" val="346474419"/>
                  </a:ext>
                </a:extLst>
              </a:tr>
            </a:tbl>
          </a:graphicData>
        </a:graphic>
      </p:graphicFrame>
    </p:spTree>
    <p:extLst>
      <p:ext uri="{BB962C8B-B14F-4D97-AF65-F5344CB8AC3E}">
        <p14:creationId xmlns:p14="http://schemas.microsoft.com/office/powerpoint/2010/main" val="297494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Training routine</a:t>
            </a:r>
          </a:p>
          <a:p>
            <a:pPr>
              <a:buFont typeface="Wingdings" panose="05000000000000000000" pitchFamily="2" charset="2"/>
              <a:buChar char="à"/>
            </a:pPr>
            <a:r>
              <a:rPr lang="en-US" dirty="0">
                <a:sym typeface="Wingdings" panose="05000000000000000000" pitchFamily="2" charset="2"/>
              </a:rPr>
              <a:t> Random iterations</a:t>
            </a:r>
          </a:p>
          <a:p>
            <a:pPr>
              <a:buFont typeface="Wingdings" panose="05000000000000000000" pitchFamily="2" charset="2"/>
              <a:buChar char="à"/>
            </a:pPr>
            <a:r>
              <a:rPr lang="en-US" dirty="0"/>
              <a:t> </a:t>
            </a:r>
            <a:r>
              <a:rPr lang="en-US" dirty="0" err="1"/>
              <a:t>IoU</a:t>
            </a:r>
            <a:r>
              <a:rPr lang="en-US" dirty="0"/>
              <a:t> samples &gt; 0</a:t>
            </a:r>
          </a:p>
          <a:p>
            <a:pPr marL="914400" lvl="2" indent="0">
              <a:buNone/>
            </a:pPr>
            <a:endParaRPr lang="en-US" dirty="0"/>
          </a:p>
          <a:p>
            <a:pPr lvl="1"/>
            <a:endParaRPr lang="en-US" dirty="0"/>
          </a:p>
          <a:p>
            <a:pPr lvl="1"/>
            <a:endParaRPr lang="en-US" dirty="0"/>
          </a:p>
          <a:p>
            <a:pPr lvl="1"/>
            <a:endParaRPr lang="en-US" dirty="0"/>
          </a:p>
          <a:p>
            <a:pPr lvl="1"/>
            <a:endParaRPr lang="en-US" dirty="0"/>
          </a:p>
        </p:txBody>
      </p:sp>
      <p:pic>
        <p:nvPicPr>
          <p:cNvPr id="9218" name="Picture 2" descr="Image result for treadmill">
            <a:extLst>
              <a:ext uri="{FF2B5EF4-FFF2-40B4-BE49-F238E27FC236}">
                <a16:creationId xmlns:a16="http://schemas.microsoft.com/office/drawing/2014/main" id="{6D8C58B5-93B8-4A2B-8782-ED47895F7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200" y="2398237"/>
            <a:ext cx="2797684" cy="2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558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Effects of learning rate:</a:t>
            </a:r>
          </a:p>
          <a:p>
            <a:pPr lvl="2"/>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CDE6AA35-96EB-49A4-BBCA-E997E5AB37EA}"/>
              </a:ext>
            </a:extLst>
          </p:cNvPr>
          <p:cNvPicPr>
            <a:picLocks noChangeAspect="1"/>
          </p:cNvPicPr>
          <p:nvPr/>
        </p:nvPicPr>
        <p:blipFill>
          <a:blip r:embed="rId3"/>
          <a:stretch>
            <a:fillRect/>
          </a:stretch>
        </p:blipFill>
        <p:spPr>
          <a:xfrm>
            <a:off x="1319212" y="3038475"/>
            <a:ext cx="9553575" cy="3819525"/>
          </a:xfrm>
          <a:prstGeom prst="rect">
            <a:avLst/>
          </a:prstGeom>
        </p:spPr>
      </p:pic>
      <p:sp>
        <p:nvSpPr>
          <p:cNvPr id="6" name="TextBox 5">
            <a:extLst>
              <a:ext uri="{FF2B5EF4-FFF2-40B4-BE49-F238E27FC236}">
                <a16:creationId xmlns:a16="http://schemas.microsoft.com/office/drawing/2014/main" id="{F6D7074A-1391-4D39-A3C6-3079E749F37F}"/>
              </a:ext>
            </a:extLst>
          </p:cNvPr>
          <p:cNvSpPr txBox="1"/>
          <p:nvPr/>
        </p:nvSpPr>
        <p:spPr>
          <a:xfrm>
            <a:off x="3091543" y="2669143"/>
            <a:ext cx="1643743" cy="369332"/>
          </a:xfrm>
          <a:prstGeom prst="rect">
            <a:avLst/>
          </a:prstGeom>
          <a:noFill/>
        </p:spPr>
        <p:txBody>
          <a:bodyPr wrap="square" rtlCol="0">
            <a:spAutoFit/>
          </a:bodyPr>
          <a:lstStyle/>
          <a:p>
            <a:r>
              <a:rPr lang="en-US" dirty="0"/>
              <a:t>lr = 1e-7</a:t>
            </a:r>
          </a:p>
        </p:txBody>
      </p:sp>
      <p:sp>
        <p:nvSpPr>
          <p:cNvPr id="7" name="TextBox 6">
            <a:extLst>
              <a:ext uri="{FF2B5EF4-FFF2-40B4-BE49-F238E27FC236}">
                <a16:creationId xmlns:a16="http://schemas.microsoft.com/office/drawing/2014/main" id="{DA2E3F13-72F5-4A36-962D-AAA695CE75DE}"/>
              </a:ext>
            </a:extLst>
          </p:cNvPr>
          <p:cNvSpPr txBox="1"/>
          <p:nvPr/>
        </p:nvSpPr>
        <p:spPr>
          <a:xfrm>
            <a:off x="7924801" y="2669143"/>
            <a:ext cx="1643743" cy="369332"/>
          </a:xfrm>
          <a:prstGeom prst="rect">
            <a:avLst/>
          </a:prstGeom>
          <a:noFill/>
        </p:spPr>
        <p:txBody>
          <a:bodyPr wrap="square" rtlCol="0">
            <a:spAutoFit/>
          </a:bodyPr>
          <a:lstStyle/>
          <a:p>
            <a:r>
              <a:rPr lang="en-US" dirty="0"/>
              <a:t>lr = 1e-4</a:t>
            </a:r>
          </a:p>
        </p:txBody>
      </p:sp>
      <p:sp>
        <p:nvSpPr>
          <p:cNvPr id="8" name="Oval 7">
            <a:extLst>
              <a:ext uri="{FF2B5EF4-FFF2-40B4-BE49-F238E27FC236}">
                <a16:creationId xmlns:a16="http://schemas.microsoft.com/office/drawing/2014/main" id="{31BD4B64-D79B-4C32-8B38-D65127DBC4E2}"/>
              </a:ext>
            </a:extLst>
          </p:cNvPr>
          <p:cNvSpPr/>
          <p:nvPr/>
        </p:nvSpPr>
        <p:spPr>
          <a:xfrm>
            <a:off x="6230816" y="3295424"/>
            <a:ext cx="561870" cy="4844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93CD2C-41F1-4041-A565-34D944B7C612}"/>
              </a:ext>
            </a:extLst>
          </p:cNvPr>
          <p:cNvSpPr/>
          <p:nvPr/>
        </p:nvSpPr>
        <p:spPr>
          <a:xfrm>
            <a:off x="1397559" y="3186784"/>
            <a:ext cx="561870" cy="4844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75C7AB-66B8-47C3-999B-D4C44742E433}"/>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181934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Performance acceleration - pre-generate samples</a:t>
            </a:r>
          </a:p>
          <a:p>
            <a:pPr lvl="1">
              <a:buFont typeface="Wingdings" panose="05000000000000000000" pitchFamily="2" charset="2"/>
              <a:buChar char="à"/>
            </a:pPr>
            <a:r>
              <a:rPr lang="en-US" dirty="0"/>
              <a:t> One-time effort</a:t>
            </a:r>
          </a:p>
          <a:p>
            <a:pPr lvl="1">
              <a:buFont typeface="Wingdings" panose="05000000000000000000" pitchFamily="2" charset="2"/>
              <a:buChar char="à"/>
            </a:pPr>
            <a:r>
              <a:rPr lang="en-US" dirty="0"/>
              <a:t> x5 improvement [cycle/sec]</a:t>
            </a:r>
          </a:p>
          <a:p>
            <a:pPr marL="457200" lvl="1" indent="0">
              <a:buNone/>
            </a:pPr>
            <a:endParaRPr lang="en-US" dirty="0"/>
          </a:p>
        </p:txBody>
      </p:sp>
      <p:pic>
        <p:nvPicPr>
          <p:cNvPr id="44034" name="Picture 2" descr="Image result for stopwatch">
            <a:extLst>
              <a:ext uri="{FF2B5EF4-FFF2-40B4-BE49-F238E27FC236}">
                <a16:creationId xmlns:a16="http://schemas.microsoft.com/office/drawing/2014/main" id="{1CD4180A-F58A-44C8-B2D6-7C3E07C6A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96"/>
          <a:stretch/>
        </p:blipFill>
        <p:spPr bwMode="auto">
          <a:xfrm>
            <a:off x="8491123" y="3124200"/>
            <a:ext cx="2047875" cy="211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69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Precision(#cycles)</a:t>
            </a:r>
          </a:p>
        </p:txBody>
      </p:sp>
      <p:pic>
        <p:nvPicPr>
          <p:cNvPr id="4" name="Picture 3">
            <a:extLst>
              <a:ext uri="{FF2B5EF4-FFF2-40B4-BE49-F238E27FC236}">
                <a16:creationId xmlns:a16="http://schemas.microsoft.com/office/drawing/2014/main" id="{3DD88F8B-AAC3-466B-AA07-97B7C34A0EA0}"/>
              </a:ext>
            </a:extLst>
          </p:cNvPr>
          <p:cNvPicPr>
            <a:picLocks noChangeAspect="1"/>
          </p:cNvPicPr>
          <p:nvPr/>
        </p:nvPicPr>
        <p:blipFill>
          <a:blip r:embed="rId3"/>
          <a:stretch>
            <a:fillRect/>
          </a:stretch>
        </p:blipFill>
        <p:spPr>
          <a:xfrm>
            <a:off x="1048293" y="3231232"/>
            <a:ext cx="4572396" cy="3261643"/>
          </a:xfrm>
          <a:prstGeom prst="rect">
            <a:avLst/>
          </a:prstGeom>
        </p:spPr>
      </p:pic>
      <p:pic>
        <p:nvPicPr>
          <p:cNvPr id="5" name="Picture 4">
            <a:extLst>
              <a:ext uri="{FF2B5EF4-FFF2-40B4-BE49-F238E27FC236}">
                <a16:creationId xmlns:a16="http://schemas.microsoft.com/office/drawing/2014/main" id="{5F76A9F5-E698-4E39-BB9F-C0430F72E511}"/>
              </a:ext>
            </a:extLst>
          </p:cNvPr>
          <p:cNvPicPr>
            <a:picLocks noChangeAspect="1"/>
          </p:cNvPicPr>
          <p:nvPr/>
        </p:nvPicPr>
        <p:blipFill>
          <a:blip r:embed="rId4"/>
          <a:stretch>
            <a:fillRect/>
          </a:stretch>
        </p:blipFill>
        <p:spPr>
          <a:xfrm>
            <a:off x="6365049" y="3290095"/>
            <a:ext cx="4549534" cy="3276884"/>
          </a:xfrm>
          <a:prstGeom prst="rect">
            <a:avLst/>
          </a:prstGeom>
        </p:spPr>
      </p:pic>
      <p:sp>
        <p:nvSpPr>
          <p:cNvPr id="6" name="TextBox 5">
            <a:extLst>
              <a:ext uri="{FF2B5EF4-FFF2-40B4-BE49-F238E27FC236}">
                <a16:creationId xmlns:a16="http://schemas.microsoft.com/office/drawing/2014/main" id="{C2F145B6-83DD-4FD3-9EEF-3361C94A4E25}"/>
              </a:ext>
            </a:extLst>
          </p:cNvPr>
          <p:cNvSpPr txBox="1"/>
          <p:nvPr/>
        </p:nvSpPr>
        <p:spPr>
          <a:xfrm>
            <a:off x="2398643" y="2994991"/>
            <a:ext cx="2464905" cy="369332"/>
          </a:xfrm>
          <a:prstGeom prst="rect">
            <a:avLst/>
          </a:prstGeom>
          <a:noFill/>
        </p:spPr>
        <p:txBody>
          <a:bodyPr wrap="square" rtlCol="0">
            <a:spAutoFit/>
          </a:bodyPr>
          <a:lstStyle/>
          <a:p>
            <a:r>
              <a:rPr lang="en-US" dirty="0"/>
              <a:t>before</a:t>
            </a:r>
          </a:p>
        </p:txBody>
      </p:sp>
      <p:sp>
        <p:nvSpPr>
          <p:cNvPr id="9" name="TextBox 8">
            <a:extLst>
              <a:ext uri="{FF2B5EF4-FFF2-40B4-BE49-F238E27FC236}">
                <a16:creationId xmlns:a16="http://schemas.microsoft.com/office/drawing/2014/main" id="{4A24EA40-5806-4273-9F39-6BBB80796579}"/>
              </a:ext>
            </a:extLst>
          </p:cNvPr>
          <p:cNvSpPr txBox="1"/>
          <p:nvPr/>
        </p:nvSpPr>
        <p:spPr>
          <a:xfrm>
            <a:off x="7876051" y="2994991"/>
            <a:ext cx="2464905" cy="369332"/>
          </a:xfrm>
          <a:prstGeom prst="rect">
            <a:avLst/>
          </a:prstGeom>
          <a:noFill/>
        </p:spPr>
        <p:txBody>
          <a:bodyPr wrap="square" rtlCol="0">
            <a:spAutoFit/>
          </a:bodyPr>
          <a:lstStyle/>
          <a:p>
            <a:r>
              <a:rPr lang="en-US" dirty="0"/>
              <a:t>after</a:t>
            </a:r>
          </a:p>
        </p:txBody>
      </p:sp>
      <p:sp>
        <p:nvSpPr>
          <p:cNvPr id="10" name="Rectangle 9">
            <a:extLst>
              <a:ext uri="{FF2B5EF4-FFF2-40B4-BE49-F238E27FC236}">
                <a16:creationId xmlns:a16="http://schemas.microsoft.com/office/drawing/2014/main" id="{321B2911-2F5C-49C9-A736-2EB269AB2A0A}"/>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4266412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Save memory - sequence sub-sampling</a:t>
            </a:r>
          </a:p>
          <a:p>
            <a:pPr marL="457200" lvl="1" indent="0">
              <a:buNone/>
            </a:pPr>
            <a:r>
              <a:rPr lang="en-US" dirty="0">
                <a:sym typeface="Wingdings" panose="05000000000000000000" pitchFamily="2" charset="2"/>
              </a:rPr>
              <a:t> Adjacent frames are correlated </a:t>
            </a:r>
            <a:endParaRPr lang="en-US" dirty="0"/>
          </a:p>
          <a:p>
            <a:pPr marL="457200" lvl="1" indent="0">
              <a:buNone/>
            </a:pPr>
            <a:endParaRPr lang="en-US" dirty="0"/>
          </a:p>
          <a:p>
            <a:pPr lvl="2"/>
            <a:endParaRPr lang="en-US" dirty="0"/>
          </a:p>
          <a:p>
            <a:pPr lvl="1"/>
            <a:endParaRPr lang="en-US" dirty="0"/>
          </a:p>
          <a:p>
            <a:pPr lvl="1"/>
            <a:endParaRPr lang="en-US" dirty="0"/>
          </a:p>
          <a:p>
            <a:pPr lvl="1"/>
            <a:endParaRPr lang="en-US" dirty="0"/>
          </a:p>
          <a:p>
            <a:pPr lvl="1"/>
            <a:endParaRPr lang="en-US" dirty="0"/>
          </a:p>
        </p:txBody>
      </p:sp>
      <p:pic>
        <p:nvPicPr>
          <p:cNvPr id="58370" name="Picture 2" descr="Image result for thin diet measure tape">
            <a:extLst>
              <a:ext uri="{FF2B5EF4-FFF2-40B4-BE49-F238E27FC236}">
                <a16:creationId xmlns:a16="http://schemas.microsoft.com/office/drawing/2014/main" id="{0E8F4139-DC25-447A-ABBB-85F466A7DF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785"/>
          <a:stretch/>
        </p:blipFill>
        <p:spPr bwMode="auto">
          <a:xfrm>
            <a:off x="7887057" y="2189947"/>
            <a:ext cx="2615878" cy="36226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0AF566-EAF5-41BC-89B2-AA46CB63C519}"/>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957919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cute bug</a:t>
            </a:r>
          </a:p>
          <a:p>
            <a:pPr marL="457200" lvl="1" indent="0">
              <a:buNone/>
            </a:pPr>
            <a:r>
              <a:rPr lang="en-US" dirty="0">
                <a:sym typeface="Wingdings" panose="05000000000000000000" pitchFamily="2" charset="2"/>
              </a:rPr>
              <a:t> Training precision too perfect </a:t>
            </a:r>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77E2921D-451B-4DDA-948D-02EDB0B69E3A}"/>
              </a:ext>
            </a:extLst>
          </p:cNvPr>
          <p:cNvPicPr>
            <a:picLocks noChangeAspect="1"/>
          </p:cNvPicPr>
          <p:nvPr/>
        </p:nvPicPr>
        <p:blipFill>
          <a:blip r:embed="rId2"/>
          <a:stretch>
            <a:fillRect/>
          </a:stretch>
        </p:blipFill>
        <p:spPr>
          <a:xfrm>
            <a:off x="1621971" y="3454400"/>
            <a:ext cx="8534400" cy="3038475"/>
          </a:xfrm>
          <a:prstGeom prst="rect">
            <a:avLst/>
          </a:prstGeom>
        </p:spPr>
      </p:pic>
      <p:sp>
        <p:nvSpPr>
          <p:cNvPr id="8" name="Oval 7">
            <a:extLst>
              <a:ext uri="{FF2B5EF4-FFF2-40B4-BE49-F238E27FC236}">
                <a16:creationId xmlns:a16="http://schemas.microsoft.com/office/drawing/2014/main" id="{DE0E1AA8-B7AF-44E5-BB92-384C5B501C3D}"/>
              </a:ext>
            </a:extLst>
          </p:cNvPr>
          <p:cNvSpPr/>
          <p:nvPr/>
        </p:nvSpPr>
        <p:spPr>
          <a:xfrm>
            <a:off x="8229600" y="4001294"/>
            <a:ext cx="990600" cy="21756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811027-EB7D-46C9-8B05-8027665FDA4D}"/>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408425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cute bug</a:t>
            </a:r>
          </a:p>
          <a:p>
            <a:pPr marL="457200" lvl="1" indent="0">
              <a:buNone/>
            </a:pPr>
            <a:r>
              <a:rPr lang="en-US" dirty="0">
                <a:sym typeface="Wingdings" panose="05000000000000000000" pitchFamily="2" charset="2"/>
              </a:rPr>
              <a:t> Training precision too perfect </a:t>
            </a:r>
          </a:p>
          <a:p>
            <a:pPr marL="457200" lvl="1" indent="0">
              <a:buNone/>
            </a:pPr>
            <a:endParaRPr lang="en-US" dirty="0">
              <a:sym typeface="Wingdings" panose="05000000000000000000" pitchFamily="2" charset="2"/>
            </a:endParaRPr>
          </a:p>
          <a:p>
            <a:pPr marL="457200" lvl="1" indent="0">
              <a:buNone/>
            </a:pPr>
            <a:r>
              <a:rPr lang="en-US" dirty="0">
                <a:sym typeface="Wingdings" panose="05000000000000000000" pitchFamily="2" charset="2"/>
              </a:rPr>
              <a:t> Testing showed NN doesn’t change input</a:t>
            </a:r>
          </a:p>
          <a:p>
            <a:pPr marL="457200" lvl="1" indent="0">
              <a:buNone/>
            </a:pPr>
            <a:endParaRPr lang="en-US" dirty="0">
              <a:sym typeface="Wingdings" panose="05000000000000000000" pitchFamily="2" charset="2"/>
            </a:endParaRPr>
          </a:p>
        </p:txBody>
      </p:sp>
      <p:pic>
        <p:nvPicPr>
          <p:cNvPr id="19460" name="Picture 4" descr="Image result for thinking man">
            <a:extLst>
              <a:ext uri="{FF2B5EF4-FFF2-40B4-BE49-F238E27FC236}">
                <a16:creationId xmlns:a16="http://schemas.microsoft.com/office/drawing/2014/main" id="{F25F2421-A6F9-4532-8E56-D0352B535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907" y="2152650"/>
            <a:ext cx="1790700"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E6C8CE7-9410-40CF-9C1E-BD36947B136A}"/>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2087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Object tracking benchmarks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VOT (Visual Object Tracking)</a:t>
            </a:r>
          </a:p>
          <a:p>
            <a:r>
              <a:rPr lang="en-US" dirty="0"/>
              <a:t>OTB (Online Tracking Benchmark) </a:t>
            </a:r>
          </a:p>
        </p:txBody>
      </p:sp>
      <p:pic>
        <p:nvPicPr>
          <p:cNvPr id="4" name="Picture 3">
            <a:extLst>
              <a:ext uri="{FF2B5EF4-FFF2-40B4-BE49-F238E27FC236}">
                <a16:creationId xmlns:a16="http://schemas.microsoft.com/office/drawing/2014/main" id="{E9C5023D-DA24-4CBF-8100-72BBD28445F8}"/>
              </a:ext>
            </a:extLst>
          </p:cNvPr>
          <p:cNvPicPr>
            <a:picLocks noChangeAspect="1"/>
          </p:cNvPicPr>
          <p:nvPr/>
        </p:nvPicPr>
        <p:blipFill>
          <a:blip r:embed="rId3"/>
          <a:stretch>
            <a:fillRect/>
          </a:stretch>
        </p:blipFill>
        <p:spPr>
          <a:xfrm>
            <a:off x="5923722" y="3781425"/>
            <a:ext cx="6034602" cy="2734599"/>
          </a:xfrm>
          <a:prstGeom prst="rect">
            <a:avLst/>
          </a:prstGeom>
        </p:spPr>
      </p:pic>
      <p:pic>
        <p:nvPicPr>
          <p:cNvPr id="5" name="Picture 4">
            <a:extLst>
              <a:ext uri="{FF2B5EF4-FFF2-40B4-BE49-F238E27FC236}">
                <a16:creationId xmlns:a16="http://schemas.microsoft.com/office/drawing/2014/main" id="{ACE7DF71-CE72-4C5B-ADBE-A5E4C651E591}"/>
              </a:ext>
            </a:extLst>
          </p:cNvPr>
          <p:cNvPicPr>
            <a:picLocks noChangeAspect="1"/>
          </p:cNvPicPr>
          <p:nvPr/>
        </p:nvPicPr>
        <p:blipFill>
          <a:blip r:embed="rId4"/>
          <a:stretch>
            <a:fillRect/>
          </a:stretch>
        </p:blipFill>
        <p:spPr>
          <a:xfrm>
            <a:off x="423565" y="3501118"/>
            <a:ext cx="4895633" cy="3014906"/>
          </a:xfrm>
          <a:prstGeom prst="rect">
            <a:avLst/>
          </a:prstGeom>
        </p:spPr>
      </p:pic>
    </p:spTree>
    <p:extLst>
      <p:ext uri="{BB962C8B-B14F-4D97-AF65-F5344CB8AC3E}">
        <p14:creationId xmlns:p14="http://schemas.microsoft.com/office/powerpoint/2010/main" val="3623916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cute bug</a:t>
            </a:r>
          </a:p>
          <a:p>
            <a:pPr marL="457200" lvl="1" indent="0">
              <a:buNone/>
            </a:pPr>
            <a:r>
              <a:rPr lang="en-US" dirty="0">
                <a:sym typeface="Wingdings" panose="05000000000000000000" pitchFamily="2" charset="2"/>
              </a:rPr>
              <a:t> Training precision too perfect </a:t>
            </a:r>
          </a:p>
          <a:p>
            <a:pPr marL="457200" lvl="1" indent="0">
              <a:buNone/>
            </a:pPr>
            <a:endParaRPr lang="en-US" dirty="0">
              <a:sym typeface="Wingdings" panose="05000000000000000000" pitchFamily="2" charset="2"/>
            </a:endParaRPr>
          </a:p>
          <a:p>
            <a:pPr marL="457200" lvl="1" indent="0">
              <a:buNone/>
            </a:pPr>
            <a:r>
              <a:rPr lang="en-US" dirty="0">
                <a:sym typeface="Wingdings" panose="05000000000000000000" pitchFamily="2" charset="2"/>
              </a:rPr>
              <a:t> Testing showed NN doesn’t change input</a:t>
            </a:r>
          </a:p>
          <a:p>
            <a:pPr marL="457200" lvl="1" indent="0">
              <a:buNone/>
            </a:pPr>
            <a:endParaRPr lang="en-US" dirty="0">
              <a:sym typeface="Wingdings" panose="05000000000000000000" pitchFamily="2" charset="2"/>
            </a:endParaRPr>
          </a:p>
          <a:p>
            <a:pPr marL="457200" lvl="1" indent="0">
              <a:buNone/>
            </a:pPr>
            <a:r>
              <a:rPr lang="en-US" dirty="0">
                <a:sym typeface="Wingdings" panose="05000000000000000000" pitchFamily="2" charset="2"/>
              </a:rPr>
              <a:t> Bug found! Trained </a:t>
            </a:r>
            <a:r>
              <a:rPr lang="en-US" dirty="0"/>
              <a:t>to refine GT (instead of “samples”)</a:t>
            </a:r>
            <a:endParaRPr lang="en-US" dirty="0">
              <a:sym typeface="Wingdings" panose="05000000000000000000" pitchFamily="2" charset="2"/>
            </a:endParaRPr>
          </a:p>
          <a:p>
            <a:pPr marL="457200" lvl="1" indent="0">
              <a:buNone/>
            </a:pPr>
            <a:endParaRPr lang="en-US" dirty="0"/>
          </a:p>
          <a:p>
            <a:pPr marL="457200" lvl="1" indent="0">
              <a:buNone/>
            </a:pPr>
            <a:endParaRPr lang="en-US" dirty="0"/>
          </a:p>
          <a:p>
            <a:pPr lvl="1"/>
            <a:endParaRPr lang="en-US" dirty="0"/>
          </a:p>
        </p:txBody>
      </p:sp>
      <p:sp>
        <p:nvSpPr>
          <p:cNvPr id="4" name="Rectangle 3">
            <a:extLst>
              <a:ext uri="{FF2B5EF4-FFF2-40B4-BE49-F238E27FC236}">
                <a16:creationId xmlns:a16="http://schemas.microsoft.com/office/drawing/2014/main" id="{678A0866-B33F-4936-81B5-CA92FF907DFB}"/>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208846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cute bug</a:t>
            </a:r>
          </a:p>
          <a:p>
            <a:pPr marL="457200" lvl="1" indent="0">
              <a:buNone/>
            </a:pPr>
            <a:r>
              <a:rPr lang="en-US" dirty="0">
                <a:sym typeface="Wingdings" panose="05000000000000000000" pitchFamily="2" charset="2"/>
              </a:rPr>
              <a:t> Training precision too perfect </a:t>
            </a:r>
          </a:p>
          <a:p>
            <a:pPr marL="457200" lvl="1" indent="0">
              <a:buNone/>
            </a:pPr>
            <a:endParaRPr lang="en-US" dirty="0">
              <a:sym typeface="Wingdings" panose="05000000000000000000" pitchFamily="2" charset="2"/>
            </a:endParaRPr>
          </a:p>
          <a:p>
            <a:pPr marL="457200" lvl="1" indent="0">
              <a:buNone/>
            </a:pPr>
            <a:r>
              <a:rPr lang="en-US" dirty="0">
                <a:sym typeface="Wingdings" panose="05000000000000000000" pitchFamily="2" charset="2"/>
              </a:rPr>
              <a:t> Testing showed NN doesn’t change input</a:t>
            </a:r>
          </a:p>
          <a:p>
            <a:pPr marL="457200" lvl="1" indent="0">
              <a:buNone/>
            </a:pPr>
            <a:endParaRPr lang="en-US" dirty="0">
              <a:sym typeface="Wingdings" panose="05000000000000000000" pitchFamily="2" charset="2"/>
            </a:endParaRPr>
          </a:p>
          <a:p>
            <a:pPr marL="457200" lvl="1" indent="0">
              <a:buNone/>
            </a:pPr>
            <a:r>
              <a:rPr lang="en-US" dirty="0">
                <a:sym typeface="Wingdings" panose="05000000000000000000" pitchFamily="2" charset="2"/>
              </a:rPr>
              <a:t> Bug found! Trained </a:t>
            </a:r>
            <a:r>
              <a:rPr lang="en-US" dirty="0"/>
              <a:t>to refine GT (instead of “samples”)</a:t>
            </a:r>
            <a:endParaRPr lang="en-US" dirty="0">
              <a:sym typeface="Wingdings" panose="05000000000000000000" pitchFamily="2" charset="2"/>
            </a:endParaRPr>
          </a:p>
          <a:p>
            <a:pPr marL="457200" lvl="1" indent="0">
              <a:buNone/>
            </a:pPr>
            <a:endParaRPr lang="en-US" dirty="0"/>
          </a:p>
          <a:p>
            <a:pPr marL="457200" lvl="1" indent="0">
              <a:buNone/>
            </a:pPr>
            <a:endParaRPr lang="en-US" dirty="0"/>
          </a:p>
          <a:p>
            <a:pPr lvl="1"/>
            <a:endParaRPr lang="en-US" dirty="0"/>
          </a:p>
        </p:txBody>
      </p:sp>
      <p:pic>
        <p:nvPicPr>
          <p:cNvPr id="4" name="Picture 2" descr="Image result for desk bang head">
            <a:extLst>
              <a:ext uri="{FF2B5EF4-FFF2-40B4-BE49-F238E27FC236}">
                <a16:creationId xmlns:a16="http://schemas.microsoft.com/office/drawing/2014/main" id="{2AB418F5-62AB-4201-B055-AD9DD52A10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79"/>
          <a:stretch/>
        </p:blipFill>
        <p:spPr bwMode="auto">
          <a:xfrm>
            <a:off x="3320142" y="4200634"/>
            <a:ext cx="2047875" cy="21112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1007E-D3ED-4487-B860-97EAA3664BA6}"/>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2520829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err="1"/>
              <a:t>RegNet</a:t>
            </a:r>
            <a:r>
              <a:rPr lang="en-US" dirty="0"/>
              <a:t>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Overfit</a:t>
            </a:r>
          </a:p>
        </p:txBody>
      </p:sp>
    </p:spTree>
    <p:extLst>
      <p:ext uri="{BB962C8B-B14F-4D97-AF65-F5344CB8AC3E}">
        <p14:creationId xmlns:p14="http://schemas.microsoft.com/office/powerpoint/2010/main" val="3908364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Training precision ~ 0.97</a:t>
            </a:r>
          </a:p>
          <a:p>
            <a:pPr lvl="1"/>
            <a:r>
              <a:rPr lang="en-US" dirty="0"/>
              <a:t>Real training precision ~ 0.88</a:t>
            </a:r>
          </a:p>
          <a:p>
            <a:pPr lvl="1"/>
            <a:r>
              <a:rPr lang="en-US" dirty="0"/>
              <a:t>Validation precision ~ 0.5    </a:t>
            </a:r>
          </a:p>
          <a:p>
            <a:pPr marL="0" indent="0">
              <a:buNone/>
            </a:pPr>
            <a:endParaRPr lang="en-US" dirty="0"/>
          </a:p>
          <a:p>
            <a:pPr lvl="2"/>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F907ABF-C5B6-44C2-BF29-EF8D32962F81}"/>
              </a:ext>
            </a:extLst>
          </p:cNvPr>
          <p:cNvPicPr>
            <a:picLocks noChangeAspect="1"/>
          </p:cNvPicPr>
          <p:nvPr/>
        </p:nvPicPr>
        <p:blipFill>
          <a:blip r:embed="rId3"/>
          <a:stretch>
            <a:fillRect/>
          </a:stretch>
        </p:blipFill>
        <p:spPr>
          <a:xfrm>
            <a:off x="6351041" y="2627539"/>
            <a:ext cx="5707577" cy="4230461"/>
          </a:xfrm>
          <a:prstGeom prst="rect">
            <a:avLst/>
          </a:prstGeom>
        </p:spPr>
      </p:pic>
    </p:spTree>
    <p:extLst>
      <p:ext uri="{BB962C8B-B14F-4D97-AF65-F5344CB8AC3E}">
        <p14:creationId xmlns:p14="http://schemas.microsoft.com/office/powerpoint/2010/main" val="2916504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Network size effectiveness diminishes </a:t>
            </a:r>
          </a:p>
          <a:p>
            <a:pPr marL="0" indent="0">
              <a:buNone/>
            </a:pPr>
            <a:endParaRPr lang="en-US" dirty="0"/>
          </a:p>
          <a:p>
            <a:pPr lvl="2"/>
            <a:endParaRPr lang="en-US" dirty="0"/>
          </a:p>
          <a:p>
            <a:pPr lvl="1"/>
            <a:endParaRPr lang="en-US" dirty="0"/>
          </a:p>
          <a:p>
            <a:pPr lvl="1"/>
            <a:endParaRPr lang="en-US" dirty="0"/>
          </a:p>
          <a:p>
            <a:pPr lvl="1"/>
            <a:endParaRPr lang="en-US" dirty="0"/>
          </a:p>
          <a:p>
            <a:pPr lvl="1"/>
            <a:endParaRPr lang="en-US" dirty="0"/>
          </a:p>
        </p:txBody>
      </p:sp>
      <p:graphicFrame>
        <p:nvGraphicFramePr>
          <p:cNvPr id="5" name="Table 4">
            <a:extLst>
              <a:ext uri="{FF2B5EF4-FFF2-40B4-BE49-F238E27FC236}">
                <a16:creationId xmlns:a16="http://schemas.microsoft.com/office/drawing/2014/main" id="{822EDD25-9691-4BB8-ABF9-054A82982965}"/>
              </a:ext>
            </a:extLst>
          </p:cNvPr>
          <p:cNvGraphicFramePr>
            <a:graphicFrameLocks noGrp="1"/>
          </p:cNvGraphicFramePr>
          <p:nvPr>
            <p:extLst>
              <p:ext uri="{D42A27DB-BD31-4B8C-83A1-F6EECF244321}">
                <p14:modId xmlns:p14="http://schemas.microsoft.com/office/powerpoint/2010/main" val="3622418551"/>
              </p:ext>
            </p:extLst>
          </p:nvPr>
        </p:nvGraphicFramePr>
        <p:xfrm>
          <a:off x="740229" y="3528181"/>
          <a:ext cx="11255827" cy="11125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352112787"/>
                    </a:ext>
                  </a:extLst>
                </a:gridCol>
                <a:gridCol w="1491342">
                  <a:extLst>
                    <a:ext uri="{9D8B030D-6E8A-4147-A177-3AD203B41FA5}">
                      <a16:colId xmlns:a16="http://schemas.microsoft.com/office/drawing/2014/main" val="4096082760"/>
                    </a:ext>
                  </a:extLst>
                </a:gridCol>
                <a:gridCol w="1752600">
                  <a:extLst>
                    <a:ext uri="{9D8B030D-6E8A-4147-A177-3AD203B41FA5}">
                      <a16:colId xmlns:a16="http://schemas.microsoft.com/office/drawing/2014/main" val="560979845"/>
                    </a:ext>
                  </a:extLst>
                </a:gridCol>
                <a:gridCol w="2079172">
                  <a:extLst>
                    <a:ext uri="{9D8B030D-6E8A-4147-A177-3AD203B41FA5}">
                      <a16:colId xmlns:a16="http://schemas.microsoft.com/office/drawing/2014/main" val="2669732300"/>
                    </a:ext>
                  </a:extLst>
                </a:gridCol>
                <a:gridCol w="2427513">
                  <a:extLst>
                    <a:ext uri="{9D8B030D-6E8A-4147-A177-3AD203B41FA5}">
                      <a16:colId xmlns:a16="http://schemas.microsoft.com/office/drawing/2014/main" val="396088636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net-size</a:t>
                      </a:r>
                    </a:p>
                  </a:txBody>
                  <a:tcPr/>
                </a:tc>
                <a:tc>
                  <a:txBody>
                    <a:bodyPr/>
                    <a:lstStyle/>
                    <a:p>
                      <a:r>
                        <a:rPr lang="en-US" dirty="0"/>
                        <a:t>50-50</a:t>
                      </a:r>
                    </a:p>
                  </a:txBody>
                  <a:tcPr/>
                </a:tc>
                <a:tc>
                  <a:txBody>
                    <a:bodyPr/>
                    <a:lstStyle/>
                    <a:p>
                      <a:r>
                        <a:rPr lang="en-US" dirty="0"/>
                        <a:t>250-250</a:t>
                      </a:r>
                    </a:p>
                  </a:txBody>
                  <a:tcPr/>
                </a:tc>
                <a:tc>
                  <a:txBody>
                    <a:bodyPr/>
                    <a:lstStyle/>
                    <a:p>
                      <a:r>
                        <a:rPr lang="en-US" dirty="0"/>
                        <a:t>4000-500</a:t>
                      </a:r>
                    </a:p>
                  </a:txBody>
                  <a:tcPr/>
                </a:tc>
                <a:tc>
                  <a:txBody>
                    <a:bodyPr/>
                    <a:lstStyle/>
                    <a:p>
                      <a:r>
                        <a:rPr lang="en-US" dirty="0"/>
                        <a:t>4000-500-50</a:t>
                      </a:r>
                    </a:p>
                  </a:txBody>
                  <a:tcPr/>
                </a:tc>
                <a:extLst>
                  <a:ext uri="{0D108BD9-81ED-4DB2-BD59-A6C34878D82A}">
                    <a16:rowId xmlns:a16="http://schemas.microsoft.com/office/drawing/2014/main" val="4188105782"/>
                  </a:ext>
                </a:extLst>
              </a:tr>
              <a:tr h="370840">
                <a:tc>
                  <a:txBody>
                    <a:bodyPr/>
                    <a:lstStyle/>
                    <a:p>
                      <a:r>
                        <a:rPr lang="en-US" dirty="0"/>
                        <a:t>Training precision</a:t>
                      </a:r>
                    </a:p>
                  </a:txBody>
                  <a:tcPr/>
                </a:tc>
                <a:tc>
                  <a:txBody>
                    <a:bodyPr/>
                    <a:lstStyle/>
                    <a:p>
                      <a:r>
                        <a:rPr lang="en-US" dirty="0"/>
                        <a:t>0.9</a:t>
                      </a:r>
                    </a:p>
                  </a:txBody>
                  <a:tcPr/>
                </a:tc>
                <a:tc>
                  <a:txBody>
                    <a:bodyPr/>
                    <a:lstStyle/>
                    <a:p>
                      <a:r>
                        <a:rPr lang="en-US" dirty="0"/>
                        <a:t>0.9</a:t>
                      </a:r>
                    </a:p>
                  </a:txBody>
                  <a:tcPr/>
                </a:tc>
                <a:tc>
                  <a:txBody>
                    <a:bodyPr/>
                    <a:lstStyle/>
                    <a:p>
                      <a:r>
                        <a:rPr lang="en-US" dirty="0"/>
                        <a:t>0.91</a:t>
                      </a:r>
                    </a:p>
                  </a:txBody>
                  <a:tcPr/>
                </a:tc>
                <a:tc>
                  <a:txBody>
                    <a:bodyPr/>
                    <a:lstStyle/>
                    <a:p>
                      <a:r>
                        <a:rPr lang="en-US" dirty="0"/>
                        <a:t>0.89</a:t>
                      </a:r>
                    </a:p>
                  </a:txBody>
                  <a:tcPr/>
                </a:tc>
                <a:extLst>
                  <a:ext uri="{0D108BD9-81ED-4DB2-BD59-A6C34878D82A}">
                    <a16:rowId xmlns:a16="http://schemas.microsoft.com/office/drawing/2014/main" val="3288625111"/>
                  </a:ext>
                </a:extLst>
              </a:tr>
              <a:tr h="370840">
                <a:tc>
                  <a:txBody>
                    <a:bodyPr/>
                    <a:lstStyle/>
                    <a:p>
                      <a:r>
                        <a:rPr lang="en-US" dirty="0"/>
                        <a:t>Validation precision</a:t>
                      </a:r>
                    </a:p>
                  </a:txBody>
                  <a:tcPr/>
                </a:tc>
                <a:tc>
                  <a:txBody>
                    <a:bodyPr/>
                    <a:lstStyle/>
                    <a:p>
                      <a:r>
                        <a:rPr lang="en-US" dirty="0"/>
                        <a:t>0.16</a:t>
                      </a:r>
                    </a:p>
                  </a:txBody>
                  <a:tcPr/>
                </a:tc>
                <a:tc>
                  <a:txBody>
                    <a:bodyPr/>
                    <a:lstStyle/>
                    <a:p>
                      <a:r>
                        <a:rPr lang="en-US" dirty="0"/>
                        <a:t>0.38</a:t>
                      </a:r>
                    </a:p>
                  </a:txBody>
                  <a:tcPr/>
                </a:tc>
                <a:tc>
                  <a:txBody>
                    <a:bodyPr/>
                    <a:lstStyle/>
                    <a:p>
                      <a:r>
                        <a:rPr lang="en-US" dirty="0"/>
                        <a:t>0.45</a:t>
                      </a:r>
                    </a:p>
                  </a:txBody>
                  <a:tcPr/>
                </a:tc>
                <a:tc>
                  <a:txBody>
                    <a:bodyPr/>
                    <a:lstStyle/>
                    <a:p>
                      <a:r>
                        <a:rPr lang="en-US" dirty="0"/>
                        <a:t>0.46</a:t>
                      </a:r>
                    </a:p>
                  </a:txBody>
                  <a:tcPr/>
                </a:tc>
                <a:extLst>
                  <a:ext uri="{0D108BD9-81ED-4DB2-BD59-A6C34878D82A}">
                    <a16:rowId xmlns:a16="http://schemas.microsoft.com/office/drawing/2014/main" val="395976728"/>
                  </a:ext>
                </a:extLst>
              </a:tr>
            </a:tbl>
          </a:graphicData>
        </a:graphic>
      </p:graphicFrame>
    </p:spTree>
    <p:extLst>
      <p:ext uri="{BB962C8B-B14F-4D97-AF65-F5344CB8AC3E}">
        <p14:creationId xmlns:p14="http://schemas.microsoft.com/office/powerpoint/2010/main" val="181939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 </a:t>
            </a:r>
          </a:p>
          <a:p>
            <a:pPr lvl="1"/>
            <a:r>
              <a:rPr lang="en-US" dirty="0"/>
              <a:t>Indifferent to dataset size / source</a:t>
            </a:r>
          </a:p>
          <a:p>
            <a:pPr marL="0" indent="0">
              <a:buNone/>
            </a:pPr>
            <a:endParaRPr lang="en-US" dirty="0"/>
          </a:p>
          <a:p>
            <a:pPr lvl="2"/>
            <a:endParaRPr lang="en-US" dirty="0"/>
          </a:p>
          <a:p>
            <a:pPr lvl="1"/>
            <a:endParaRPr lang="en-US" dirty="0"/>
          </a:p>
          <a:p>
            <a:pPr lvl="1"/>
            <a:endParaRPr lang="en-US" dirty="0"/>
          </a:p>
          <a:p>
            <a:pPr lvl="1"/>
            <a:endParaRPr lang="en-US" dirty="0"/>
          </a:p>
          <a:p>
            <a:pPr lvl="1"/>
            <a:endParaRPr lang="en-US" dirty="0"/>
          </a:p>
        </p:txBody>
      </p:sp>
      <p:graphicFrame>
        <p:nvGraphicFramePr>
          <p:cNvPr id="6" name="Table 5">
            <a:extLst>
              <a:ext uri="{FF2B5EF4-FFF2-40B4-BE49-F238E27FC236}">
                <a16:creationId xmlns:a16="http://schemas.microsoft.com/office/drawing/2014/main" id="{D3960947-F911-40F2-A105-F5F67701BC4E}"/>
              </a:ext>
            </a:extLst>
          </p:cNvPr>
          <p:cNvGraphicFramePr>
            <a:graphicFrameLocks noGrp="1"/>
          </p:cNvGraphicFramePr>
          <p:nvPr>
            <p:extLst>
              <p:ext uri="{D42A27DB-BD31-4B8C-83A1-F6EECF244321}">
                <p14:modId xmlns:p14="http://schemas.microsoft.com/office/powerpoint/2010/main" val="1755102039"/>
              </p:ext>
            </p:extLst>
          </p:nvPr>
        </p:nvGraphicFramePr>
        <p:xfrm>
          <a:off x="1861459" y="3528181"/>
          <a:ext cx="7217228" cy="1112520"/>
        </p:xfrm>
        <a:graphic>
          <a:graphicData uri="http://schemas.openxmlformats.org/drawingml/2006/table">
            <a:tbl>
              <a:tblPr firstRow="1" bandRow="1">
                <a:tableStyleId>{5C22544A-7EE6-4342-B048-85BDC9FD1C3A}</a:tableStyleId>
              </a:tblPr>
              <a:tblGrid>
                <a:gridCol w="3080656">
                  <a:extLst>
                    <a:ext uri="{9D8B030D-6E8A-4147-A177-3AD203B41FA5}">
                      <a16:colId xmlns:a16="http://schemas.microsoft.com/office/drawing/2014/main" val="2352112787"/>
                    </a:ext>
                  </a:extLst>
                </a:gridCol>
                <a:gridCol w="1273628">
                  <a:extLst>
                    <a:ext uri="{9D8B030D-6E8A-4147-A177-3AD203B41FA5}">
                      <a16:colId xmlns:a16="http://schemas.microsoft.com/office/drawing/2014/main" val="4096082760"/>
                    </a:ext>
                  </a:extLst>
                </a:gridCol>
                <a:gridCol w="1349829">
                  <a:extLst>
                    <a:ext uri="{9D8B030D-6E8A-4147-A177-3AD203B41FA5}">
                      <a16:colId xmlns:a16="http://schemas.microsoft.com/office/drawing/2014/main" val="560979845"/>
                    </a:ext>
                  </a:extLst>
                </a:gridCol>
                <a:gridCol w="1513115">
                  <a:extLst>
                    <a:ext uri="{9D8B030D-6E8A-4147-A177-3AD203B41FA5}">
                      <a16:colId xmlns:a16="http://schemas.microsoft.com/office/drawing/2014/main" val="2669732300"/>
                    </a:ext>
                  </a:extLst>
                </a:gridCol>
              </a:tblGrid>
              <a:tr h="370840">
                <a:tc>
                  <a:txBody>
                    <a:bodyPr/>
                    <a:lstStyle/>
                    <a:p>
                      <a:r>
                        <a:rPr lang="en-US" dirty="0"/>
                        <a:t>Training dataset size</a:t>
                      </a:r>
                    </a:p>
                  </a:txBody>
                  <a:tcPr/>
                </a:tc>
                <a:tc>
                  <a:txBody>
                    <a:bodyPr/>
                    <a:lstStyle/>
                    <a:p>
                      <a:r>
                        <a:rPr lang="en-US" dirty="0"/>
                        <a:t>30</a:t>
                      </a:r>
                    </a:p>
                  </a:txBody>
                  <a:tcPr/>
                </a:tc>
                <a:tc>
                  <a:txBody>
                    <a:bodyPr/>
                    <a:lstStyle/>
                    <a:p>
                      <a:r>
                        <a:rPr lang="en-US" dirty="0"/>
                        <a:t>45</a:t>
                      </a:r>
                    </a:p>
                  </a:txBody>
                  <a:tcPr/>
                </a:tc>
                <a:tc>
                  <a:txBody>
                    <a:bodyPr/>
                    <a:lstStyle/>
                    <a:p>
                      <a:r>
                        <a:rPr lang="en-US" dirty="0"/>
                        <a:t>60</a:t>
                      </a:r>
                    </a:p>
                  </a:txBody>
                  <a:tcPr/>
                </a:tc>
                <a:extLst>
                  <a:ext uri="{0D108BD9-81ED-4DB2-BD59-A6C34878D82A}">
                    <a16:rowId xmlns:a16="http://schemas.microsoft.com/office/drawing/2014/main" val="3335357"/>
                  </a:ext>
                </a:extLst>
              </a:tr>
              <a:tr h="370840">
                <a:tc>
                  <a:txBody>
                    <a:bodyPr/>
                    <a:lstStyle/>
                    <a:p>
                      <a:r>
                        <a:rPr lang="en-US" dirty="0"/>
                        <a:t>Training precision</a:t>
                      </a:r>
                    </a:p>
                  </a:txBody>
                  <a:tcPr/>
                </a:tc>
                <a:tc>
                  <a:txBody>
                    <a:bodyPr/>
                    <a:lstStyle/>
                    <a:p>
                      <a:r>
                        <a:rPr lang="en-US" dirty="0"/>
                        <a:t>0.89</a:t>
                      </a:r>
                    </a:p>
                  </a:txBody>
                  <a:tcPr/>
                </a:tc>
                <a:tc>
                  <a:txBody>
                    <a:bodyPr/>
                    <a:lstStyle/>
                    <a:p>
                      <a:r>
                        <a:rPr lang="en-US" dirty="0"/>
                        <a:t>0.88</a:t>
                      </a:r>
                    </a:p>
                  </a:txBody>
                  <a:tcPr/>
                </a:tc>
                <a:tc>
                  <a:txBody>
                    <a:bodyPr/>
                    <a:lstStyle/>
                    <a:p>
                      <a:r>
                        <a:rPr lang="en-US" dirty="0"/>
                        <a:t>0.89</a:t>
                      </a:r>
                    </a:p>
                  </a:txBody>
                  <a:tcPr/>
                </a:tc>
                <a:extLst>
                  <a:ext uri="{0D108BD9-81ED-4DB2-BD59-A6C34878D82A}">
                    <a16:rowId xmlns:a16="http://schemas.microsoft.com/office/drawing/2014/main" val="3288625111"/>
                  </a:ext>
                </a:extLst>
              </a:tr>
              <a:tr h="370840">
                <a:tc>
                  <a:txBody>
                    <a:bodyPr/>
                    <a:lstStyle/>
                    <a:p>
                      <a:r>
                        <a:rPr lang="en-US" dirty="0"/>
                        <a:t>Validation precision</a:t>
                      </a:r>
                    </a:p>
                  </a:txBody>
                  <a:tcPr/>
                </a:tc>
                <a:tc>
                  <a:txBody>
                    <a:bodyPr/>
                    <a:lstStyle/>
                    <a:p>
                      <a:r>
                        <a:rPr lang="en-US" dirty="0"/>
                        <a:t>0.49</a:t>
                      </a:r>
                    </a:p>
                  </a:txBody>
                  <a:tcPr/>
                </a:tc>
                <a:tc>
                  <a:txBody>
                    <a:bodyPr/>
                    <a:lstStyle/>
                    <a:p>
                      <a:r>
                        <a:rPr lang="en-US" dirty="0"/>
                        <a:t>0.5</a:t>
                      </a:r>
                    </a:p>
                  </a:txBody>
                  <a:tcPr/>
                </a:tc>
                <a:tc>
                  <a:txBody>
                    <a:bodyPr/>
                    <a:lstStyle/>
                    <a:p>
                      <a:r>
                        <a:rPr lang="en-US" dirty="0"/>
                        <a:t>0.49</a:t>
                      </a:r>
                    </a:p>
                  </a:txBody>
                  <a:tcPr/>
                </a:tc>
                <a:extLst>
                  <a:ext uri="{0D108BD9-81ED-4DB2-BD59-A6C34878D82A}">
                    <a16:rowId xmlns:a16="http://schemas.microsoft.com/office/drawing/2014/main" val="395976728"/>
                  </a:ext>
                </a:extLst>
              </a:tr>
            </a:tbl>
          </a:graphicData>
        </a:graphic>
      </p:graphicFrame>
    </p:spTree>
    <p:extLst>
      <p:ext uri="{BB962C8B-B14F-4D97-AF65-F5344CB8AC3E}">
        <p14:creationId xmlns:p14="http://schemas.microsoft.com/office/powerpoint/2010/main" val="367954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7FD71985-E890-4D61-BDF0-1D1ED590C923}"/>
              </a:ext>
            </a:extLst>
          </p:cNvPr>
          <p:cNvGraphicFramePr>
            <a:graphicFrameLocks noGrp="1"/>
          </p:cNvGraphicFramePr>
          <p:nvPr>
            <p:extLst>
              <p:ext uri="{D42A27DB-BD31-4B8C-83A1-F6EECF244321}">
                <p14:modId xmlns:p14="http://schemas.microsoft.com/office/powerpoint/2010/main" val="3101685209"/>
              </p:ext>
            </p:extLst>
          </p:nvPr>
        </p:nvGraphicFramePr>
        <p:xfrm>
          <a:off x="1861459" y="3528181"/>
          <a:ext cx="7217228" cy="1107440"/>
        </p:xfrm>
        <a:graphic>
          <a:graphicData uri="http://schemas.openxmlformats.org/drawingml/2006/table">
            <a:tbl>
              <a:tblPr firstRow="1" bandRow="1">
                <a:tableStyleId>{5C22544A-7EE6-4342-B048-85BDC9FD1C3A}</a:tableStyleId>
              </a:tblPr>
              <a:tblGrid>
                <a:gridCol w="3080656">
                  <a:extLst>
                    <a:ext uri="{9D8B030D-6E8A-4147-A177-3AD203B41FA5}">
                      <a16:colId xmlns:a16="http://schemas.microsoft.com/office/drawing/2014/main" val="2352112787"/>
                    </a:ext>
                  </a:extLst>
                </a:gridCol>
                <a:gridCol w="1273628">
                  <a:extLst>
                    <a:ext uri="{9D8B030D-6E8A-4147-A177-3AD203B41FA5}">
                      <a16:colId xmlns:a16="http://schemas.microsoft.com/office/drawing/2014/main" val="4096082760"/>
                    </a:ext>
                  </a:extLst>
                </a:gridCol>
                <a:gridCol w="1349829">
                  <a:extLst>
                    <a:ext uri="{9D8B030D-6E8A-4147-A177-3AD203B41FA5}">
                      <a16:colId xmlns:a16="http://schemas.microsoft.com/office/drawing/2014/main" val="560979845"/>
                    </a:ext>
                  </a:extLst>
                </a:gridCol>
                <a:gridCol w="1513115">
                  <a:extLst>
                    <a:ext uri="{9D8B030D-6E8A-4147-A177-3AD203B41FA5}">
                      <a16:colId xmlns:a16="http://schemas.microsoft.com/office/drawing/2014/main" val="2669732300"/>
                    </a:ext>
                  </a:extLst>
                </a:gridCol>
              </a:tblGrid>
              <a:tr h="370840">
                <a:tc>
                  <a:txBody>
                    <a:bodyPr/>
                    <a:lstStyle/>
                    <a:p>
                      <a:r>
                        <a:rPr lang="en-US" dirty="0"/>
                        <a:t>Training dataset size</a:t>
                      </a:r>
                    </a:p>
                  </a:txBody>
                  <a:tcPr/>
                </a:tc>
                <a:tc>
                  <a:txBody>
                    <a:bodyPr/>
                    <a:lstStyle/>
                    <a:p>
                      <a:r>
                        <a:rPr lang="en-US" dirty="0"/>
                        <a:t>30</a:t>
                      </a:r>
                    </a:p>
                  </a:txBody>
                  <a:tcPr/>
                </a:tc>
                <a:tc>
                  <a:txBody>
                    <a:bodyPr/>
                    <a:lstStyle/>
                    <a:p>
                      <a:r>
                        <a:rPr lang="en-US" dirty="0"/>
                        <a:t>45</a:t>
                      </a:r>
                    </a:p>
                  </a:txBody>
                  <a:tcPr/>
                </a:tc>
                <a:tc>
                  <a:txBody>
                    <a:bodyPr/>
                    <a:lstStyle/>
                    <a:p>
                      <a:r>
                        <a:rPr lang="en-US" dirty="0"/>
                        <a:t>60</a:t>
                      </a:r>
                    </a:p>
                  </a:txBody>
                  <a:tcPr/>
                </a:tc>
                <a:extLst>
                  <a:ext uri="{0D108BD9-81ED-4DB2-BD59-A6C34878D82A}">
                    <a16:rowId xmlns:a16="http://schemas.microsoft.com/office/drawing/2014/main" val="3335357"/>
                  </a:ext>
                </a:extLst>
              </a:tr>
              <a:tr h="0">
                <a:tc>
                  <a:txBody>
                    <a:bodyPr/>
                    <a:lstStyle/>
                    <a:p>
                      <a:r>
                        <a:rPr lang="en-US" dirty="0"/>
                        <a:t>Training precision</a:t>
                      </a:r>
                    </a:p>
                  </a:txBody>
                  <a:tcPr/>
                </a:tc>
                <a:tc>
                  <a:txBody>
                    <a:bodyPr/>
                    <a:lstStyle/>
                    <a:p>
                      <a:r>
                        <a:rPr lang="en-US" dirty="0"/>
                        <a:t>0.89</a:t>
                      </a:r>
                    </a:p>
                  </a:txBody>
                  <a:tcPr/>
                </a:tc>
                <a:tc>
                  <a:txBody>
                    <a:bodyPr/>
                    <a:lstStyle/>
                    <a:p>
                      <a:r>
                        <a:rPr lang="en-US" dirty="0"/>
                        <a:t>0.88</a:t>
                      </a:r>
                    </a:p>
                  </a:txBody>
                  <a:tcPr/>
                </a:tc>
                <a:tc>
                  <a:txBody>
                    <a:bodyPr/>
                    <a:lstStyle/>
                    <a:p>
                      <a:r>
                        <a:rPr lang="en-US" dirty="0"/>
                        <a:t>0.89</a:t>
                      </a:r>
                    </a:p>
                  </a:txBody>
                  <a:tcPr/>
                </a:tc>
                <a:extLst>
                  <a:ext uri="{0D108BD9-81ED-4DB2-BD59-A6C34878D82A}">
                    <a16:rowId xmlns:a16="http://schemas.microsoft.com/office/drawing/2014/main" val="3288625111"/>
                  </a:ext>
                </a:extLst>
              </a:tr>
              <a:tr h="370840">
                <a:tc>
                  <a:txBody>
                    <a:bodyPr/>
                    <a:lstStyle/>
                    <a:p>
                      <a:r>
                        <a:rPr lang="en-US" dirty="0"/>
                        <a:t>Validation precision</a:t>
                      </a:r>
                    </a:p>
                  </a:txBody>
                  <a:tcPr/>
                </a:tc>
                <a:tc>
                  <a:txBody>
                    <a:bodyPr/>
                    <a:lstStyle/>
                    <a:p>
                      <a:r>
                        <a:rPr lang="en-US" dirty="0"/>
                        <a:t>0.49</a:t>
                      </a:r>
                    </a:p>
                  </a:txBody>
                  <a:tcPr/>
                </a:tc>
                <a:tc>
                  <a:txBody>
                    <a:bodyPr/>
                    <a:lstStyle/>
                    <a:p>
                      <a:r>
                        <a:rPr lang="en-US" dirty="0"/>
                        <a:t>0.5</a:t>
                      </a:r>
                    </a:p>
                  </a:txBody>
                  <a:tcPr/>
                </a:tc>
                <a:tc>
                  <a:txBody>
                    <a:bodyPr/>
                    <a:lstStyle/>
                    <a:p>
                      <a:r>
                        <a:rPr lang="en-US" dirty="0"/>
                        <a:t>0.49</a:t>
                      </a:r>
                    </a:p>
                  </a:txBody>
                  <a:tcPr/>
                </a:tc>
                <a:extLst>
                  <a:ext uri="{0D108BD9-81ED-4DB2-BD59-A6C34878D82A}">
                    <a16:rowId xmlns:a16="http://schemas.microsoft.com/office/drawing/2014/main" val="395976728"/>
                  </a:ext>
                </a:extLst>
              </a:tr>
            </a:tbl>
          </a:graphicData>
        </a:graphic>
      </p:graphicFrame>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Still not reached ~ 0.7</a:t>
            </a:r>
          </a:p>
          <a:p>
            <a:pPr marL="0" indent="0">
              <a:buNone/>
            </a:pPr>
            <a:endParaRPr lang="en-US" dirty="0"/>
          </a:p>
          <a:p>
            <a:pPr lvl="2"/>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4E5555BF-7F8E-4904-8301-C739B425BC20}"/>
              </a:ext>
            </a:extLst>
          </p:cNvPr>
          <p:cNvPicPr>
            <a:picLocks noChangeAspect="1"/>
          </p:cNvPicPr>
          <p:nvPr/>
        </p:nvPicPr>
        <p:blipFill>
          <a:blip r:embed="rId3"/>
          <a:stretch>
            <a:fillRect/>
          </a:stretch>
        </p:blipFill>
        <p:spPr>
          <a:xfrm>
            <a:off x="7227255" y="623873"/>
            <a:ext cx="3681680" cy="2912214"/>
          </a:xfrm>
          <a:prstGeom prst="rect">
            <a:avLst/>
          </a:prstGeom>
        </p:spPr>
      </p:pic>
      <p:sp>
        <p:nvSpPr>
          <p:cNvPr id="4" name="Oval 3">
            <a:extLst>
              <a:ext uri="{FF2B5EF4-FFF2-40B4-BE49-F238E27FC236}">
                <a16:creationId xmlns:a16="http://schemas.microsoft.com/office/drawing/2014/main" id="{9D89AE97-38E6-4039-8386-0CC79AB87A30}"/>
              </a:ext>
            </a:extLst>
          </p:cNvPr>
          <p:cNvSpPr/>
          <p:nvPr/>
        </p:nvSpPr>
        <p:spPr>
          <a:xfrm>
            <a:off x="8506326" y="1495724"/>
            <a:ext cx="820556" cy="45371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5C23B0E-0F02-4C16-8C0F-A99A1DC2AB34}"/>
              </a:ext>
            </a:extLst>
          </p:cNvPr>
          <p:cNvCxnSpPr>
            <a:cxnSpLocks/>
          </p:cNvCxnSpPr>
          <p:nvPr/>
        </p:nvCxnSpPr>
        <p:spPr>
          <a:xfrm flipV="1">
            <a:off x="4511842" y="1782815"/>
            <a:ext cx="3994484" cy="69864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E3C9F18-25C8-48B4-A3A0-5D79CD46A6BE}"/>
              </a:ext>
            </a:extLst>
          </p:cNvPr>
          <p:cNvSpPr/>
          <p:nvPr/>
        </p:nvSpPr>
        <p:spPr>
          <a:xfrm>
            <a:off x="7412141" y="4224720"/>
            <a:ext cx="1094185" cy="45371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5C856AE-EE61-4F02-AACA-FE37A0D80DFC}"/>
              </a:ext>
            </a:extLst>
          </p:cNvPr>
          <p:cNvCxnSpPr>
            <a:cxnSpLocks/>
          </p:cNvCxnSpPr>
          <p:nvPr/>
        </p:nvCxnSpPr>
        <p:spPr>
          <a:xfrm flipH="1">
            <a:off x="8289758" y="1949436"/>
            <a:ext cx="492800" cy="227528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594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Overfit </a:t>
            </a:r>
          </a:p>
          <a:p>
            <a:pPr lvl="1"/>
            <a:r>
              <a:rPr lang="en-US" dirty="0"/>
              <a:t>Trying to understand how bad is the validation precision </a:t>
            </a:r>
          </a:p>
          <a:p>
            <a:pPr marL="457200" lvl="1" indent="0">
              <a:buNone/>
            </a:pPr>
            <a:endParaRPr lang="en-US" dirty="0"/>
          </a:p>
          <a:p>
            <a:pPr marL="457200" lvl="1" indent="0">
              <a:buNone/>
            </a:pPr>
            <a:endParaRPr lang="en-US" dirty="0"/>
          </a:p>
          <a:p>
            <a:pPr lvl="1"/>
            <a:endParaRPr lang="en-US" dirty="0"/>
          </a:p>
        </p:txBody>
      </p:sp>
      <p:sp>
        <p:nvSpPr>
          <p:cNvPr id="5" name="Rectangle 4">
            <a:extLst>
              <a:ext uri="{FF2B5EF4-FFF2-40B4-BE49-F238E27FC236}">
                <a16:creationId xmlns:a16="http://schemas.microsoft.com/office/drawing/2014/main" id="{7049916F-94B8-41C4-9EEF-6FE9329AAC0F}"/>
              </a:ext>
            </a:extLst>
          </p:cNvPr>
          <p:cNvSpPr/>
          <p:nvPr/>
        </p:nvSpPr>
        <p:spPr>
          <a:xfrm>
            <a:off x="3351976" y="3819603"/>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(0.16998:0.05876) --&gt; (0.32928:0.20709)</a:t>
            </a:r>
            <a:endParaRPr lang="en-US" dirty="0"/>
          </a:p>
        </p:txBody>
      </p:sp>
      <p:sp>
        <p:nvSpPr>
          <p:cNvPr id="6" name="Rectangle 5">
            <a:extLst>
              <a:ext uri="{FF2B5EF4-FFF2-40B4-BE49-F238E27FC236}">
                <a16:creationId xmlns:a16="http://schemas.microsoft.com/office/drawing/2014/main" id="{45F9E8A9-87F2-48DC-8F19-F2EFA81644C4}"/>
              </a:ext>
            </a:extLst>
          </p:cNvPr>
          <p:cNvSpPr/>
          <p:nvPr/>
        </p:nvSpPr>
        <p:spPr>
          <a:xfrm>
            <a:off x="3351976" y="4433217"/>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(0.46773:0.13368) --&gt; (0.55199:0.18020)</a:t>
            </a:r>
            <a:endParaRPr lang="en-US" dirty="0"/>
          </a:p>
        </p:txBody>
      </p:sp>
      <p:sp>
        <p:nvSpPr>
          <p:cNvPr id="7" name="Rectangle 6">
            <a:extLst>
              <a:ext uri="{FF2B5EF4-FFF2-40B4-BE49-F238E27FC236}">
                <a16:creationId xmlns:a16="http://schemas.microsoft.com/office/drawing/2014/main" id="{51EA0E3B-618A-4EF1-B80C-D8F1C29248AB}"/>
              </a:ext>
            </a:extLst>
          </p:cNvPr>
          <p:cNvSpPr/>
          <p:nvPr/>
        </p:nvSpPr>
        <p:spPr>
          <a:xfrm>
            <a:off x="3351976" y="4962611"/>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(0.79735:0.02896) --&gt; (0.70021:0.17217)</a:t>
            </a:r>
            <a:endParaRPr lang="en-US" dirty="0"/>
          </a:p>
        </p:txBody>
      </p:sp>
      <p:cxnSp>
        <p:nvCxnSpPr>
          <p:cNvPr id="9" name="Straight Arrow Connector 8">
            <a:extLst>
              <a:ext uri="{FF2B5EF4-FFF2-40B4-BE49-F238E27FC236}">
                <a16:creationId xmlns:a16="http://schemas.microsoft.com/office/drawing/2014/main" id="{044DFBDA-66C2-429C-B3B6-D032C2952854}"/>
              </a:ext>
            </a:extLst>
          </p:cNvPr>
          <p:cNvCxnSpPr/>
          <p:nvPr/>
        </p:nvCxnSpPr>
        <p:spPr>
          <a:xfrm>
            <a:off x="2672406" y="3775671"/>
            <a:ext cx="0" cy="190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4D24A75-68F1-47C8-B3B9-6A3E8FD623C5}"/>
              </a:ext>
            </a:extLst>
          </p:cNvPr>
          <p:cNvCxnSpPr/>
          <p:nvPr/>
        </p:nvCxnSpPr>
        <p:spPr>
          <a:xfrm>
            <a:off x="2479900" y="3775670"/>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FB0945-06DF-4D7F-8E3A-D95FADEE5159}"/>
              </a:ext>
            </a:extLst>
          </p:cNvPr>
          <p:cNvCxnSpPr/>
          <p:nvPr/>
        </p:nvCxnSpPr>
        <p:spPr>
          <a:xfrm>
            <a:off x="2463857" y="4252922"/>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B1A480-E39F-4C51-8B63-88F34FF4F382}"/>
              </a:ext>
            </a:extLst>
          </p:cNvPr>
          <p:cNvCxnSpPr/>
          <p:nvPr/>
        </p:nvCxnSpPr>
        <p:spPr>
          <a:xfrm>
            <a:off x="2463854" y="5034978"/>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3D6E0F-99BC-4CE6-9FDA-304DE973FB12}"/>
              </a:ext>
            </a:extLst>
          </p:cNvPr>
          <p:cNvCxnSpPr/>
          <p:nvPr/>
        </p:nvCxnSpPr>
        <p:spPr>
          <a:xfrm>
            <a:off x="2463860" y="5239509"/>
            <a:ext cx="38501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C18909-0071-45F2-9E73-5C6041E6BF63}"/>
              </a:ext>
            </a:extLst>
          </p:cNvPr>
          <p:cNvSpPr txBox="1"/>
          <p:nvPr/>
        </p:nvSpPr>
        <p:spPr>
          <a:xfrm>
            <a:off x="1935579" y="3619523"/>
            <a:ext cx="307021"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D2896A0-C8E4-4326-ADD0-204BE4429A3B}"/>
              </a:ext>
            </a:extLst>
          </p:cNvPr>
          <p:cNvSpPr txBox="1"/>
          <p:nvPr/>
        </p:nvSpPr>
        <p:spPr>
          <a:xfrm>
            <a:off x="1935579" y="5491994"/>
            <a:ext cx="307021" cy="369332"/>
          </a:xfrm>
          <a:prstGeom prst="rect">
            <a:avLst/>
          </a:prstGeom>
          <a:noFill/>
        </p:spPr>
        <p:txBody>
          <a:bodyPr wrap="square" rtlCol="0">
            <a:spAutoFit/>
          </a:bodyPr>
          <a:lstStyle/>
          <a:p>
            <a:r>
              <a:rPr lang="en-US" dirty="0"/>
              <a:t>1</a:t>
            </a:r>
          </a:p>
        </p:txBody>
      </p:sp>
      <p:sp>
        <p:nvSpPr>
          <p:cNvPr id="16" name="Rectangle 15">
            <a:extLst>
              <a:ext uri="{FF2B5EF4-FFF2-40B4-BE49-F238E27FC236}">
                <a16:creationId xmlns:a16="http://schemas.microsoft.com/office/drawing/2014/main" id="{37E5FA7B-DEA5-4769-91D3-ED832A43723F}"/>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6139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Overfit </a:t>
            </a:r>
          </a:p>
          <a:p>
            <a:pPr lvl="1"/>
            <a:r>
              <a:rPr lang="en-US" dirty="0"/>
              <a:t>Can we make lemonade with low precision ?</a:t>
            </a:r>
          </a:p>
          <a:p>
            <a:pPr marL="457200" lvl="1" indent="0">
              <a:buNone/>
            </a:pPr>
            <a:endParaRPr lang="en-US" dirty="0"/>
          </a:p>
          <a:p>
            <a:pPr marL="457200" lvl="1" indent="0">
              <a:buNone/>
            </a:pPr>
            <a:endParaRPr lang="en-US" dirty="0"/>
          </a:p>
          <a:p>
            <a:pPr lvl="1"/>
            <a:endParaRPr lang="en-US" dirty="0"/>
          </a:p>
        </p:txBody>
      </p:sp>
      <p:sp>
        <p:nvSpPr>
          <p:cNvPr id="5" name="Rectangle 4">
            <a:extLst>
              <a:ext uri="{FF2B5EF4-FFF2-40B4-BE49-F238E27FC236}">
                <a16:creationId xmlns:a16="http://schemas.microsoft.com/office/drawing/2014/main" id="{7049916F-94B8-41C4-9EEF-6FE9329AAC0F}"/>
              </a:ext>
            </a:extLst>
          </p:cNvPr>
          <p:cNvSpPr/>
          <p:nvPr/>
        </p:nvSpPr>
        <p:spPr>
          <a:xfrm>
            <a:off x="3351976" y="3819603"/>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(0.16998:0.05876) --&gt; (0.32928:0.20709)</a:t>
            </a:r>
            <a:endParaRPr lang="en-US" dirty="0"/>
          </a:p>
        </p:txBody>
      </p:sp>
      <p:sp>
        <p:nvSpPr>
          <p:cNvPr id="6" name="Rectangle 5">
            <a:extLst>
              <a:ext uri="{FF2B5EF4-FFF2-40B4-BE49-F238E27FC236}">
                <a16:creationId xmlns:a16="http://schemas.microsoft.com/office/drawing/2014/main" id="{45F9E8A9-87F2-48DC-8F19-F2EFA81644C4}"/>
              </a:ext>
            </a:extLst>
          </p:cNvPr>
          <p:cNvSpPr/>
          <p:nvPr/>
        </p:nvSpPr>
        <p:spPr>
          <a:xfrm>
            <a:off x="3351976" y="4433217"/>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(0.46773:0.13368) --&gt; (0.55199:0.18020)</a:t>
            </a:r>
            <a:endParaRPr lang="en-US" dirty="0"/>
          </a:p>
        </p:txBody>
      </p:sp>
      <p:sp>
        <p:nvSpPr>
          <p:cNvPr id="7" name="Rectangle 6">
            <a:extLst>
              <a:ext uri="{FF2B5EF4-FFF2-40B4-BE49-F238E27FC236}">
                <a16:creationId xmlns:a16="http://schemas.microsoft.com/office/drawing/2014/main" id="{51EA0E3B-618A-4EF1-B80C-D8F1C29248AB}"/>
              </a:ext>
            </a:extLst>
          </p:cNvPr>
          <p:cNvSpPr/>
          <p:nvPr/>
        </p:nvSpPr>
        <p:spPr>
          <a:xfrm>
            <a:off x="3351976" y="4962611"/>
            <a:ext cx="5779596" cy="369332"/>
          </a:xfrm>
          <a:prstGeom prst="rect">
            <a:avLst/>
          </a:prstGeom>
        </p:spPr>
        <p:txBody>
          <a:bodyPr wrap="none">
            <a:spAutoFit/>
          </a:bodyPr>
          <a:lstStyle/>
          <a:p>
            <a:r>
              <a:rPr lang="en-US" dirty="0">
                <a:latin typeface="Calibri" panose="020F0502020204030204" pitchFamily="34" charset="0"/>
              </a:rPr>
              <a:t>total </a:t>
            </a:r>
            <a:r>
              <a:rPr lang="en-US" dirty="0" err="1">
                <a:latin typeface="Calibri" panose="020F0502020204030204" pitchFamily="34" charset="0"/>
              </a:rPr>
              <a:t>IoU</a:t>
            </a:r>
            <a:r>
              <a:rPr lang="en-US" dirty="0">
                <a:latin typeface="Calibri" panose="020F0502020204030204" pitchFamily="34" charset="0"/>
              </a:rPr>
              <a:t> (</a:t>
            </a:r>
            <a:r>
              <a:rPr lang="en-US" dirty="0" err="1">
                <a:latin typeface="Calibri" panose="020F0502020204030204" pitchFamily="34" charset="0"/>
              </a:rPr>
              <a:t>avg:std</a:t>
            </a:r>
            <a:r>
              <a:rPr lang="en-US" dirty="0">
                <a:latin typeface="Calibri" panose="020F0502020204030204" pitchFamily="34" charset="0"/>
              </a:rPr>
              <a:t>): (0.79735:0.02896) --&gt; (0.70021:0.17217)</a:t>
            </a:r>
            <a:endParaRPr lang="en-US" dirty="0"/>
          </a:p>
        </p:txBody>
      </p:sp>
      <p:cxnSp>
        <p:nvCxnSpPr>
          <p:cNvPr id="9" name="Straight Arrow Connector 8">
            <a:extLst>
              <a:ext uri="{FF2B5EF4-FFF2-40B4-BE49-F238E27FC236}">
                <a16:creationId xmlns:a16="http://schemas.microsoft.com/office/drawing/2014/main" id="{044DFBDA-66C2-429C-B3B6-D032C2952854}"/>
              </a:ext>
            </a:extLst>
          </p:cNvPr>
          <p:cNvCxnSpPr/>
          <p:nvPr/>
        </p:nvCxnSpPr>
        <p:spPr>
          <a:xfrm>
            <a:off x="2672406" y="3775671"/>
            <a:ext cx="0" cy="190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4D24A75-68F1-47C8-B3B9-6A3E8FD623C5}"/>
              </a:ext>
            </a:extLst>
          </p:cNvPr>
          <p:cNvCxnSpPr/>
          <p:nvPr/>
        </p:nvCxnSpPr>
        <p:spPr>
          <a:xfrm>
            <a:off x="2479900" y="3775670"/>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FB0945-06DF-4D7F-8E3A-D95FADEE5159}"/>
              </a:ext>
            </a:extLst>
          </p:cNvPr>
          <p:cNvCxnSpPr/>
          <p:nvPr/>
        </p:nvCxnSpPr>
        <p:spPr>
          <a:xfrm>
            <a:off x="2463857" y="4252922"/>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B1A480-E39F-4C51-8B63-88F34FF4F382}"/>
              </a:ext>
            </a:extLst>
          </p:cNvPr>
          <p:cNvCxnSpPr/>
          <p:nvPr/>
        </p:nvCxnSpPr>
        <p:spPr>
          <a:xfrm>
            <a:off x="2463854" y="5034978"/>
            <a:ext cx="3850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3D6E0F-99BC-4CE6-9FDA-304DE973FB12}"/>
              </a:ext>
            </a:extLst>
          </p:cNvPr>
          <p:cNvCxnSpPr/>
          <p:nvPr/>
        </p:nvCxnSpPr>
        <p:spPr>
          <a:xfrm>
            <a:off x="2463860" y="5239509"/>
            <a:ext cx="38501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C18909-0071-45F2-9E73-5C6041E6BF63}"/>
              </a:ext>
            </a:extLst>
          </p:cNvPr>
          <p:cNvSpPr txBox="1"/>
          <p:nvPr/>
        </p:nvSpPr>
        <p:spPr>
          <a:xfrm>
            <a:off x="1935579" y="3619523"/>
            <a:ext cx="307021"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D2896A0-C8E4-4326-ADD0-204BE4429A3B}"/>
              </a:ext>
            </a:extLst>
          </p:cNvPr>
          <p:cNvSpPr txBox="1"/>
          <p:nvPr/>
        </p:nvSpPr>
        <p:spPr>
          <a:xfrm>
            <a:off x="1935579" y="5491994"/>
            <a:ext cx="307021" cy="369332"/>
          </a:xfrm>
          <a:prstGeom prst="rect">
            <a:avLst/>
          </a:prstGeom>
          <a:noFill/>
        </p:spPr>
        <p:txBody>
          <a:bodyPr wrap="square" rtlCol="0">
            <a:spAutoFit/>
          </a:bodyPr>
          <a:lstStyle/>
          <a:p>
            <a:r>
              <a:rPr lang="en-US" dirty="0"/>
              <a:t>1</a:t>
            </a:r>
          </a:p>
        </p:txBody>
      </p:sp>
      <p:pic>
        <p:nvPicPr>
          <p:cNvPr id="2050" name="Picture 2" descr="Image result for squeeze lemon">
            <a:extLst>
              <a:ext uri="{FF2B5EF4-FFF2-40B4-BE49-F238E27FC236}">
                <a16:creationId xmlns:a16="http://schemas.microsoft.com/office/drawing/2014/main" id="{F2F909E3-FBEA-4053-8F64-5C796E6F9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765" y="1288210"/>
            <a:ext cx="3882059" cy="22999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CDC7B0-3A06-4587-8ABA-24C46B6F9380}"/>
              </a:ext>
            </a:extLst>
          </p:cNvPr>
          <p:cNvSpPr/>
          <p:nvPr/>
        </p:nvSpPr>
        <p:spPr>
          <a:xfrm>
            <a:off x="5181600" y="3775670"/>
            <a:ext cx="3882053" cy="4132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E1E6B4-C5AC-44D3-8797-4ECE959150E2}"/>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1037386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9416BD-E552-4DEF-B6EA-AC087CBF415C}"/>
              </a:ext>
            </a:extLst>
          </p:cNvPr>
          <p:cNvPicPr>
            <a:picLocks noChangeAspect="1"/>
          </p:cNvPicPr>
          <p:nvPr/>
        </p:nvPicPr>
        <p:blipFill>
          <a:blip r:embed="rId3"/>
          <a:stretch>
            <a:fillRect/>
          </a:stretch>
        </p:blipFill>
        <p:spPr>
          <a:xfrm>
            <a:off x="1732548" y="3288016"/>
            <a:ext cx="7284262" cy="3569984"/>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Overfit – low precision lemonade</a:t>
            </a:r>
          </a:p>
          <a:p>
            <a:pPr lvl="1">
              <a:buFont typeface="Wingdings" panose="05000000000000000000" pitchFamily="2" charset="2"/>
              <a:buChar char="à"/>
            </a:pPr>
            <a:r>
              <a:rPr lang="en-US" dirty="0"/>
              <a:t> Attempt to use </a:t>
            </a:r>
            <a:r>
              <a:rPr lang="en-US" dirty="0" err="1"/>
              <a:t>RegNet</a:t>
            </a:r>
            <a:r>
              <a:rPr lang="en-US" dirty="0"/>
              <a:t> not for refining </a:t>
            </a:r>
            <a:r>
              <a:rPr lang="en-US" dirty="0" err="1"/>
              <a:t>MDNet’s</a:t>
            </a:r>
            <a:r>
              <a:rPr lang="en-US" dirty="0"/>
              <a:t> top samples, but refining ALL of samples BEFORE </a:t>
            </a:r>
            <a:r>
              <a:rPr lang="en-US" dirty="0" err="1"/>
              <a:t>MDNet</a:t>
            </a:r>
            <a:r>
              <a:rPr lang="en-US" dirty="0"/>
              <a:t> scoring </a:t>
            </a:r>
          </a:p>
          <a:p>
            <a:pPr lvl="1">
              <a:buFont typeface="Wingdings" panose="05000000000000000000" pitchFamily="2" charset="2"/>
              <a:buChar char="à"/>
            </a:pPr>
            <a:r>
              <a:rPr lang="en-US" dirty="0"/>
              <a:t> Small effects observed, more significant when </a:t>
            </a:r>
            <a:r>
              <a:rPr lang="en-US" dirty="0" err="1"/>
              <a:t>MDNet</a:t>
            </a:r>
            <a:r>
              <a:rPr lang="en-US" dirty="0"/>
              <a:t> looses track </a:t>
            </a:r>
          </a:p>
          <a:p>
            <a:pPr marL="457200" lvl="1" indent="0">
              <a:buNone/>
            </a:pPr>
            <a:endParaRPr lang="en-US" dirty="0"/>
          </a:p>
          <a:p>
            <a:pPr marL="457200" lvl="1" indent="0">
              <a:buNone/>
            </a:pPr>
            <a:endParaRPr lang="en-US" dirty="0"/>
          </a:p>
          <a:p>
            <a:pPr lvl="1"/>
            <a:endParaRPr lang="en-US" dirty="0"/>
          </a:p>
        </p:txBody>
      </p:sp>
      <p:cxnSp>
        <p:nvCxnSpPr>
          <p:cNvPr id="10" name="Straight Arrow Connector 9">
            <a:extLst>
              <a:ext uri="{FF2B5EF4-FFF2-40B4-BE49-F238E27FC236}">
                <a16:creationId xmlns:a16="http://schemas.microsoft.com/office/drawing/2014/main" id="{A13A2109-FC03-40EB-8D87-4AEACA92391C}"/>
              </a:ext>
            </a:extLst>
          </p:cNvPr>
          <p:cNvCxnSpPr>
            <a:cxnSpLocks/>
          </p:cNvCxnSpPr>
          <p:nvPr/>
        </p:nvCxnSpPr>
        <p:spPr>
          <a:xfrm flipV="1">
            <a:off x="8300529" y="5524357"/>
            <a:ext cx="0" cy="3189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DFB2E3-F16A-41A3-89DC-11975AB02C76}"/>
              </a:ext>
            </a:extLst>
          </p:cNvPr>
          <p:cNvCxnSpPr>
            <a:cxnSpLocks/>
          </p:cNvCxnSpPr>
          <p:nvPr/>
        </p:nvCxnSpPr>
        <p:spPr>
          <a:xfrm flipV="1">
            <a:off x="3083236" y="5943600"/>
            <a:ext cx="0" cy="51078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E16CE6-9EDF-49F6-9B28-11D56402E5DD}"/>
              </a:ext>
            </a:extLst>
          </p:cNvPr>
          <p:cNvCxnSpPr>
            <a:cxnSpLocks/>
          </p:cNvCxnSpPr>
          <p:nvPr/>
        </p:nvCxnSpPr>
        <p:spPr>
          <a:xfrm>
            <a:off x="2578713" y="3738210"/>
            <a:ext cx="0" cy="19250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9E9F71-C2B6-4E62-A146-1BD735022605}"/>
              </a:ext>
            </a:extLst>
          </p:cNvPr>
          <p:cNvCxnSpPr>
            <a:cxnSpLocks/>
          </p:cNvCxnSpPr>
          <p:nvPr/>
        </p:nvCxnSpPr>
        <p:spPr>
          <a:xfrm>
            <a:off x="2578713" y="3559740"/>
            <a:ext cx="0" cy="14037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F37BB14-F6B9-4D36-9FB0-8A0A020C8CFB}"/>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93920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Object tracking benchmarks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r>
              <a:rPr lang="en-US" dirty="0"/>
              <a:t>OTB</a:t>
            </a:r>
          </a:p>
          <a:p>
            <a:pPr marL="457200" lvl="1" indent="0">
              <a:buNone/>
            </a:pPr>
            <a:endParaRPr lang="en-US" dirty="0"/>
          </a:p>
          <a:p>
            <a:pPr lvl="1" fontAlgn="ctr"/>
            <a:endParaRPr lang="en-US" dirty="0"/>
          </a:p>
        </p:txBody>
      </p:sp>
      <p:pic>
        <p:nvPicPr>
          <p:cNvPr id="5" name="Picture 4">
            <a:extLst>
              <a:ext uri="{FF2B5EF4-FFF2-40B4-BE49-F238E27FC236}">
                <a16:creationId xmlns:a16="http://schemas.microsoft.com/office/drawing/2014/main" id="{859338D3-0B1C-450B-A40E-7EE7CBC7FFF6}"/>
              </a:ext>
            </a:extLst>
          </p:cNvPr>
          <p:cNvPicPr>
            <a:picLocks noChangeAspect="1"/>
          </p:cNvPicPr>
          <p:nvPr/>
        </p:nvPicPr>
        <p:blipFill>
          <a:blip r:embed="rId3"/>
          <a:stretch>
            <a:fillRect/>
          </a:stretch>
        </p:blipFill>
        <p:spPr>
          <a:xfrm>
            <a:off x="3296512" y="2830287"/>
            <a:ext cx="5078156" cy="4016828"/>
          </a:xfrm>
          <a:prstGeom prst="rect">
            <a:avLst/>
          </a:prstGeom>
        </p:spPr>
      </p:pic>
      <p:sp>
        <p:nvSpPr>
          <p:cNvPr id="6" name="TextBox 5">
            <a:extLst>
              <a:ext uri="{FF2B5EF4-FFF2-40B4-BE49-F238E27FC236}">
                <a16:creationId xmlns:a16="http://schemas.microsoft.com/office/drawing/2014/main" id="{E5B3468D-F0D0-4C74-869B-4517796A9DAF}"/>
              </a:ext>
            </a:extLst>
          </p:cNvPr>
          <p:cNvSpPr txBox="1"/>
          <p:nvPr/>
        </p:nvSpPr>
        <p:spPr>
          <a:xfrm>
            <a:off x="7121768" y="3059668"/>
            <a:ext cx="2171888" cy="369332"/>
          </a:xfrm>
          <a:prstGeom prst="rect">
            <a:avLst/>
          </a:prstGeom>
          <a:noFill/>
        </p:spPr>
        <p:txBody>
          <a:bodyPr wrap="square" rtlCol="0">
            <a:spAutoFit/>
          </a:bodyPr>
          <a:lstStyle/>
          <a:p>
            <a:r>
              <a:rPr lang="en-US" dirty="0"/>
              <a:t>OTB 2015</a:t>
            </a:r>
          </a:p>
        </p:txBody>
      </p:sp>
      <p:sp>
        <p:nvSpPr>
          <p:cNvPr id="7" name="TextBox 6">
            <a:extLst>
              <a:ext uri="{FF2B5EF4-FFF2-40B4-BE49-F238E27FC236}">
                <a16:creationId xmlns:a16="http://schemas.microsoft.com/office/drawing/2014/main" id="{255301BE-7E4A-4D8F-B97B-C715F0D90149}"/>
              </a:ext>
            </a:extLst>
          </p:cNvPr>
          <p:cNvSpPr txBox="1"/>
          <p:nvPr/>
        </p:nvSpPr>
        <p:spPr>
          <a:xfrm>
            <a:off x="5114063" y="2555399"/>
            <a:ext cx="2171888" cy="369332"/>
          </a:xfrm>
          <a:prstGeom prst="rect">
            <a:avLst/>
          </a:prstGeom>
          <a:noFill/>
        </p:spPr>
        <p:txBody>
          <a:bodyPr wrap="square" rtlCol="0">
            <a:spAutoFit/>
          </a:bodyPr>
          <a:lstStyle/>
          <a:p>
            <a:r>
              <a:rPr lang="en-US" dirty="0"/>
              <a:t>Success plot</a:t>
            </a:r>
          </a:p>
        </p:txBody>
      </p:sp>
    </p:spTree>
    <p:extLst>
      <p:ext uri="{BB962C8B-B14F-4D97-AF65-F5344CB8AC3E}">
        <p14:creationId xmlns:p14="http://schemas.microsoft.com/office/powerpoint/2010/main" val="382074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9416BD-E552-4DEF-B6EA-AC087CBF415C}"/>
              </a:ext>
            </a:extLst>
          </p:cNvPr>
          <p:cNvPicPr>
            <a:picLocks noChangeAspect="1"/>
          </p:cNvPicPr>
          <p:nvPr/>
        </p:nvPicPr>
        <p:blipFill>
          <a:blip r:embed="rId3"/>
          <a:stretch>
            <a:fillRect/>
          </a:stretch>
        </p:blipFill>
        <p:spPr>
          <a:xfrm>
            <a:off x="1732548" y="3288016"/>
            <a:ext cx="7284262" cy="3569984"/>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Overfit – low precision lemonade</a:t>
            </a:r>
          </a:p>
          <a:p>
            <a:pPr marL="457200" lvl="1" indent="0">
              <a:buNone/>
            </a:pPr>
            <a:r>
              <a:rPr lang="en-US" dirty="0">
                <a:sym typeface="Wingdings" panose="05000000000000000000" pitchFamily="2" charset="2"/>
              </a:rPr>
              <a:t> Effect may be real </a:t>
            </a:r>
            <a:endParaRPr lang="en-US" dirty="0"/>
          </a:p>
          <a:p>
            <a:pPr marL="457200" lvl="1" indent="0">
              <a:buNone/>
            </a:pPr>
            <a:endParaRPr lang="en-US" dirty="0"/>
          </a:p>
          <a:p>
            <a:pPr marL="457200" lvl="1" indent="0">
              <a:buNone/>
            </a:pPr>
            <a:endParaRPr lang="en-US" dirty="0"/>
          </a:p>
          <a:p>
            <a:pPr lvl="1"/>
            <a:endParaRPr lang="en-US" dirty="0"/>
          </a:p>
        </p:txBody>
      </p:sp>
      <p:cxnSp>
        <p:nvCxnSpPr>
          <p:cNvPr id="10" name="Straight Arrow Connector 9">
            <a:extLst>
              <a:ext uri="{FF2B5EF4-FFF2-40B4-BE49-F238E27FC236}">
                <a16:creationId xmlns:a16="http://schemas.microsoft.com/office/drawing/2014/main" id="{A13A2109-FC03-40EB-8D87-4AEACA92391C}"/>
              </a:ext>
            </a:extLst>
          </p:cNvPr>
          <p:cNvCxnSpPr>
            <a:cxnSpLocks/>
          </p:cNvCxnSpPr>
          <p:nvPr/>
        </p:nvCxnSpPr>
        <p:spPr>
          <a:xfrm flipV="1">
            <a:off x="8300529" y="5524357"/>
            <a:ext cx="0" cy="3189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DFB2E3-F16A-41A3-89DC-11975AB02C76}"/>
              </a:ext>
            </a:extLst>
          </p:cNvPr>
          <p:cNvCxnSpPr>
            <a:cxnSpLocks/>
          </p:cNvCxnSpPr>
          <p:nvPr/>
        </p:nvCxnSpPr>
        <p:spPr>
          <a:xfrm flipV="1">
            <a:off x="3083236" y="5943600"/>
            <a:ext cx="0" cy="51078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E16CE6-9EDF-49F6-9B28-11D56402E5DD}"/>
              </a:ext>
            </a:extLst>
          </p:cNvPr>
          <p:cNvCxnSpPr>
            <a:cxnSpLocks/>
          </p:cNvCxnSpPr>
          <p:nvPr/>
        </p:nvCxnSpPr>
        <p:spPr>
          <a:xfrm>
            <a:off x="2578713" y="3738210"/>
            <a:ext cx="0" cy="19250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9E9F71-C2B6-4E62-A146-1BD735022605}"/>
              </a:ext>
            </a:extLst>
          </p:cNvPr>
          <p:cNvCxnSpPr>
            <a:cxnSpLocks/>
          </p:cNvCxnSpPr>
          <p:nvPr/>
        </p:nvCxnSpPr>
        <p:spPr>
          <a:xfrm>
            <a:off x="2578713" y="3559740"/>
            <a:ext cx="0" cy="14037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9E7887-7D1E-4203-A4BC-BE60D010A74E}"/>
              </a:ext>
            </a:extLst>
          </p:cNvPr>
          <p:cNvSpPr/>
          <p:nvPr/>
        </p:nvSpPr>
        <p:spPr>
          <a:xfrm>
            <a:off x="2578713" y="5524357"/>
            <a:ext cx="1109367" cy="11964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924B5E-2B56-493F-952A-0DE67E617384}"/>
              </a:ext>
            </a:extLst>
          </p:cNvPr>
          <p:cNvPicPr>
            <a:picLocks noChangeAspect="1"/>
          </p:cNvPicPr>
          <p:nvPr/>
        </p:nvPicPr>
        <p:blipFill>
          <a:blip r:embed="rId4"/>
          <a:stretch>
            <a:fillRect/>
          </a:stretch>
        </p:blipFill>
        <p:spPr>
          <a:xfrm>
            <a:off x="5303046" y="2755106"/>
            <a:ext cx="6353175" cy="3762375"/>
          </a:xfrm>
          <a:prstGeom prst="rect">
            <a:avLst/>
          </a:prstGeom>
        </p:spPr>
      </p:pic>
      <p:sp>
        <p:nvSpPr>
          <p:cNvPr id="14" name="Rectangle 13">
            <a:extLst>
              <a:ext uri="{FF2B5EF4-FFF2-40B4-BE49-F238E27FC236}">
                <a16:creationId xmlns:a16="http://schemas.microsoft.com/office/drawing/2014/main" id="{B6C00BFC-979C-49C4-A30E-139AD68CD24A}"/>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297087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9416BD-E552-4DEF-B6EA-AC087CBF415C}"/>
              </a:ext>
            </a:extLst>
          </p:cNvPr>
          <p:cNvPicPr>
            <a:picLocks noChangeAspect="1"/>
          </p:cNvPicPr>
          <p:nvPr/>
        </p:nvPicPr>
        <p:blipFill>
          <a:blip r:embed="rId3"/>
          <a:stretch>
            <a:fillRect/>
          </a:stretch>
        </p:blipFill>
        <p:spPr>
          <a:xfrm>
            <a:off x="1732548" y="3288016"/>
            <a:ext cx="7284262" cy="3569984"/>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a:xfrm>
            <a:off x="838200" y="365125"/>
            <a:ext cx="10515600" cy="1325563"/>
          </a:xfrm>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a:xfrm>
            <a:off x="838200" y="1825625"/>
            <a:ext cx="10515600" cy="4351338"/>
          </a:xfrm>
        </p:spPr>
        <p:txBody>
          <a:bodyPr>
            <a:normAutofit/>
          </a:bodyPr>
          <a:lstStyle/>
          <a:p>
            <a:pPr marL="0" indent="0">
              <a:buNone/>
            </a:pPr>
            <a:r>
              <a:rPr lang="en-US" dirty="0"/>
              <a:t>Overfit – low precision lemonade</a:t>
            </a:r>
          </a:p>
          <a:p>
            <a:pPr marL="457200" lvl="1" indent="0">
              <a:buNone/>
            </a:pPr>
            <a:r>
              <a:rPr lang="en-US" dirty="0">
                <a:sym typeface="Wingdings" panose="05000000000000000000" pitchFamily="2" charset="2"/>
              </a:rPr>
              <a:t> Effect may also be bad data</a:t>
            </a:r>
            <a:endParaRPr lang="en-US" dirty="0"/>
          </a:p>
          <a:p>
            <a:pPr marL="457200" lvl="1" indent="0">
              <a:buNone/>
            </a:pPr>
            <a:endParaRPr lang="en-US" dirty="0"/>
          </a:p>
          <a:p>
            <a:pPr lvl="1"/>
            <a:endParaRPr lang="en-US" dirty="0"/>
          </a:p>
        </p:txBody>
      </p:sp>
      <p:cxnSp>
        <p:nvCxnSpPr>
          <p:cNvPr id="10" name="Straight Arrow Connector 9">
            <a:extLst>
              <a:ext uri="{FF2B5EF4-FFF2-40B4-BE49-F238E27FC236}">
                <a16:creationId xmlns:a16="http://schemas.microsoft.com/office/drawing/2014/main" id="{A13A2109-FC03-40EB-8D87-4AEACA92391C}"/>
              </a:ext>
            </a:extLst>
          </p:cNvPr>
          <p:cNvCxnSpPr>
            <a:cxnSpLocks/>
          </p:cNvCxnSpPr>
          <p:nvPr/>
        </p:nvCxnSpPr>
        <p:spPr>
          <a:xfrm flipV="1">
            <a:off x="8300529" y="5524357"/>
            <a:ext cx="0" cy="31898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DFB2E3-F16A-41A3-89DC-11975AB02C76}"/>
              </a:ext>
            </a:extLst>
          </p:cNvPr>
          <p:cNvCxnSpPr>
            <a:cxnSpLocks/>
          </p:cNvCxnSpPr>
          <p:nvPr/>
        </p:nvCxnSpPr>
        <p:spPr>
          <a:xfrm flipV="1">
            <a:off x="3083236" y="5943600"/>
            <a:ext cx="0" cy="51078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E16CE6-9EDF-49F6-9B28-11D56402E5DD}"/>
              </a:ext>
            </a:extLst>
          </p:cNvPr>
          <p:cNvCxnSpPr>
            <a:cxnSpLocks/>
          </p:cNvCxnSpPr>
          <p:nvPr/>
        </p:nvCxnSpPr>
        <p:spPr>
          <a:xfrm>
            <a:off x="2578713" y="3738210"/>
            <a:ext cx="0" cy="19250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9E9F71-C2B6-4E62-A146-1BD735022605}"/>
              </a:ext>
            </a:extLst>
          </p:cNvPr>
          <p:cNvCxnSpPr>
            <a:cxnSpLocks/>
          </p:cNvCxnSpPr>
          <p:nvPr/>
        </p:nvCxnSpPr>
        <p:spPr>
          <a:xfrm>
            <a:off x="2578713" y="3559740"/>
            <a:ext cx="0" cy="14037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4BCC3C56-2413-45A6-8739-533D30374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524" y="4757635"/>
            <a:ext cx="3407317" cy="1892954"/>
          </a:xfrm>
          <a:prstGeom prst="rect">
            <a:avLst/>
          </a:prstGeom>
        </p:spPr>
      </p:pic>
      <p:pic>
        <p:nvPicPr>
          <p:cNvPr id="15" name="Picture 14">
            <a:extLst>
              <a:ext uri="{FF2B5EF4-FFF2-40B4-BE49-F238E27FC236}">
                <a16:creationId xmlns:a16="http://schemas.microsoft.com/office/drawing/2014/main" id="{85938FCB-2E5D-4F60-AA43-9786B311DE81}"/>
              </a:ext>
            </a:extLst>
          </p:cNvPr>
          <p:cNvPicPr>
            <a:picLocks noChangeAspect="1"/>
          </p:cNvPicPr>
          <p:nvPr/>
        </p:nvPicPr>
        <p:blipFill>
          <a:blip r:embed="rId5"/>
          <a:stretch>
            <a:fillRect/>
          </a:stretch>
        </p:blipFill>
        <p:spPr>
          <a:xfrm>
            <a:off x="134198" y="4757635"/>
            <a:ext cx="3407317" cy="1923307"/>
          </a:xfrm>
          <a:prstGeom prst="rect">
            <a:avLst/>
          </a:prstGeom>
        </p:spPr>
      </p:pic>
      <p:sp>
        <p:nvSpPr>
          <p:cNvPr id="16" name="Oval 15">
            <a:extLst>
              <a:ext uri="{FF2B5EF4-FFF2-40B4-BE49-F238E27FC236}">
                <a16:creationId xmlns:a16="http://schemas.microsoft.com/office/drawing/2014/main" id="{7BE3F569-A00D-4248-93BE-0A1B7EF5AF43}"/>
              </a:ext>
            </a:extLst>
          </p:cNvPr>
          <p:cNvSpPr/>
          <p:nvPr/>
        </p:nvSpPr>
        <p:spPr>
          <a:xfrm>
            <a:off x="7844505" y="5105870"/>
            <a:ext cx="1109367" cy="11964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B633CF-A7F6-4315-B69F-AA44BB80D3D4}"/>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194539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Wait a minute…</a:t>
            </a:r>
          </a:p>
          <a:p>
            <a:pPr lvl="1"/>
            <a:r>
              <a:rPr lang="en-US" dirty="0"/>
              <a:t>Refining </a:t>
            </a:r>
            <a:r>
              <a:rPr lang="en-US" dirty="0" err="1"/>
              <a:t>MDNet</a:t>
            </a:r>
            <a:r>
              <a:rPr lang="en-US" dirty="0"/>
              <a:t> implies average input </a:t>
            </a:r>
            <a:r>
              <a:rPr lang="en-US" dirty="0" err="1"/>
              <a:t>IoU</a:t>
            </a:r>
            <a:r>
              <a:rPr lang="en-US" dirty="0"/>
              <a:t> ~ 0.6 (~0.7 minus Ridge)</a:t>
            </a:r>
          </a:p>
          <a:p>
            <a:pPr lvl="1"/>
            <a:endParaRPr lang="en-US" dirty="0"/>
          </a:p>
          <a:p>
            <a:pPr lvl="1"/>
            <a:endParaRPr lang="en-US" dirty="0"/>
          </a:p>
          <a:p>
            <a:pPr marL="457200" lvl="1" indent="0">
              <a:buNone/>
            </a:pPr>
            <a:r>
              <a:rPr lang="en-US" dirty="0"/>
              <a:t> </a:t>
            </a:r>
          </a:p>
        </p:txBody>
      </p:sp>
    </p:spTree>
    <p:extLst>
      <p:ext uri="{BB962C8B-B14F-4D97-AF65-F5344CB8AC3E}">
        <p14:creationId xmlns:p14="http://schemas.microsoft.com/office/powerpoint/2010/main" val="3492530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Wait a minute…</a:t>
            </a:r>
          </a:p>
          <a:p>
            <a:pPr lvl="1"/>
            <a:r>
              <a:rPr lang="en-US" dirty="0"/>
              <a:t>Refining </a:t>
            </a:r>
            <a:r>
              <a:rPr lang="en-US" dirty="0" err="1"/>
              <a:t>MDNet</a:t>
            </a:r>
            <a:r>
              <a:rPr lang="en-US" dirty="0"/>
              <a:t> implies average input </a:t>
            </a:r>
            <a:r>
              <a:rPr lang="en-US" dirty="0" err="1"/>
              <a:t>IoU</a:t>
            </a:r>
            <a:r>
              <a:rPr lang="en-US" dirty="0"/>
              <a:t> ~ 0.6</a:t>
            </a:r>
          </a:p>
          <a:p>
            <a:pPr lvl="1"/>
            <a:endParaRPr lang="en-US" dirty="0"/>
          </a:p>
          <a:p>
            <a:pPr lvl="1"/>
            <a:r>
              <a:rPr lang="en-US" dirty="0"/>
              <a:t>Let’s check it:</a:t>
            </a:r>
          </a:p>
          <a:p>
            <a:pPr lvl="1"/>
            <a:endParaRPr lang="en-US" dirty="0"/>
          </a:p>
          <a:p>
            <a:pPr marL="457200" lvl="1" indent="0">
              <a:buNone/>
            </a:pPr>
            <a:r>
              <a:rPr lang="en-US" dirty="0"/>
              <a:t> </a:t>
            </a:r>
          </a:p>
        </p:txBody>
      </p:sp>
      <p:graphicFrame>
        <p:nvGraphicFramePr>
          <p:cNvPr id="9" name="Table 8">
            <a:extLst>
              <a:ext uri="{FF2B5EF4-FFF2-40B4-BE49-F238E27FC236}">
                <a16:creationId xmlns:a16="http://schemas.microsoft.com/office/drawing/2014/main" id="{0F528F50-9A91-4AE9-9FF7-4C51F279D382}"/>
              </a:ext>
            </a:extLst>
          </p:cNvPr>
          <p:cNvGraphicFramePr>
            <a:graphicFrameLocks noGrp="1"/>
          </p:cNvGraphicFramePr>
          <p:nvPr/>
        </p:nvGraphicFramePr>
        <p:xfrm>
          <a:off x="3826329" y="3537286"/>
          <a:ext cx="4539342" cy="2447334"/>
        </p:xfrm>
        <a:graphic>
          <a:graphicData uri="http://schemas.openxmlformats.org/drawingml/2006/table">
            <a:tbl>
              <a:tblPr firstRow="1" bandRow="1">
                <a:tableStyleId>{5C22544A-7EE6-4342-B048-85BDC9FD1C3A}</a:tableStyleId>
              </a:tblPr>
              <a:tblGrid>
                <a:gridCol w="2905677">
                  <a:extLst>
                    <a:ext uri="{9D8B030D-6E8A-4147-A177-3AD203B41FA5}">
                      <a16:colId xmlns:a16="http://schemas.microsoft.com/office/drawing/2014/main" val="2352112787"/>
                    </a:ext>
                  </a:extLst>
                </a:gridCol>
                <a:gridCol w="1633665">
                  <a:extLst>
                    <a:ext uri="{9D8B030D-6E8A-4147-A177-3AD203B41FA5}">
                      <a16:colId xmlns:a16="http://schemas.microsoft.com/office/drawing/2014/main" val="4096082760"/>
                    </a:ext>
                  </a:extLst>
                </a:gridCol>
              </a:tblGrid>
              <a:tr h="587030">
                <a:tc>
                  <a:txBody>
                    <a:bodyPr/>
                    <a:lstStyle/>
                    <a:p>
                      <a:r>
                        <a:rPr lang="en-US" dirty="0"/>
                        <a:t>Input average </a:t>
                      </a:r>
                      <a:r>
                        <a:rPr lang="en-US" dirty="0" err="1"/>
                        <a:t>IoU</a:t>
                      </a:r>
                      <a:endParaRPr lang="en-US" dirty="0"/>
                    </a:p>
                  </a:txBody>
                  <a:tcPr/>
                </a:tc>
                <a:tc>
                  <a:txBody>
                    <a:bodyPr/>
                    <a:lstStyle/>
                    <a:p>
                      <a:r>
                        <a:rPr lang="en-US" dirty="0"/>
                        <a:t>Validation precision</a:t>
                      </a:r>
                    </a:p>
                  </a:txBody>
                  <a:tcPr/>
                </a:tc>
                <a:extLst>
                  <a:ext uri="{0D108BD9-81ED-4DB2-BD59-A6C34878D82A}">
                    <a16:rowId xmlns:a16="http://schemas.microsoft.com/office/drawing/2014/main" val="2957674345"/>
                  </a:ext>
                </a:extLst>
              </a:tr>
              <a:tr h="602418">
                <a:tc>
                  <a:txBody>
                    <a:bodyPr/>
                    <a:lstStyle/>
                    <a:p>
                      <a:r>
                        <a:rPr lang="en-US" dirty="0"/>
                        <a:t>FULL (avg 0.4)</a:t>
                      </a:r>
                    </a:p>
                  </a:txBody>
                  <a:tcPr/>
                </a:tc>
                <a:tc>
                  <a:txBody>
                    <a:bodyPr/>
                    <a:lstStyle/>
                    <a:p>
                      <a:r>
                        <a:rPr lang="en-US" dirty="0"/>
                        <a:t>0.49</a:t>
                      </a:r>
                    </a:p>
                  </a:txBody>
                  <a:tcPr/>
                </a:tc>
                <a:extLst>
                  <a:ext uri="{0D108BD9-81ED-4DB2-BD59-A6C34878D82A}">
                    <a16:rowId xmlns:a16="http://schemas.microsoft.com/office/drawing/2014/main" val="3288625111"/>
                  </a:ext>
                </a:extLst>
              </a:tr>
              <a:tr h="602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MDNet</a:t>
                      </a:r>
                      <a:r>
                        <a:rPr lang="en-US" dirty="0"/>
                        <a:t> (avg 0.69)</a:t>
                      </a:r>
                    </a:p>
                  </a:txBody>
                  <a:tcPr/>
                </a:tc>
                <a:tc>
                  <a:txBody>
                    <a:bodyPr/>
                    <a:lstStyle/>
                    <a:p>
                      <a:r>
                        <a:rPr lang="en-US" dirty="0"/>
                        <a:t>0.68</a:t>
                      </a:r>
                    </a:p>
                  </a:txBody>
                  <a:tcPr/>
                </a:tc>
                <a:extLst>
                  <a:ext uri="{0D108BD9-81ED-4DB2-BD59-A6C34878D82A}">
                    <a16:rowId xmlns:a16="http://schemas.microsoft.com/office/drawing/2014/main" val="3854629369"/>
                  </a:ext>
                </a:extLst>
              </a:tr>
              <a:tr h="602418">
                <a:tc>
                  <a:txBody>
                    <a:bodyPr/>
                    <a:lstStyle/>
                    <a:p>
                      <a:r>
                        <a:rPr lang="en-US" dirty="0"/>
                        <a:t>HIGH (avg 0.86)</a:t>
                      </a:r>
                    </a:p>
                  </a:txBody>
                  <a:tcPr/>
                </a:tc>
                <a:tc>
                  <a:txBody>
                    <a:bodyPr/>
                    <a:lstStyle/>
                    <a:p>
                      <a:r>
                        <a:rPr lang="en-US" dirty="0"/>
                        <a:t>0.74</a:t>
                      </a:r>
                    </a:p>
                  </a:txBody>
                  <a:tcPr/>
                </a:tc>
                <a:extLst>
                  <a:ext uri="{0D108BD9-81ED-4DB2-BD59-A6C34878D82A}">
                    <a16:rowId xmlns:a16="http://schemas.microsoft.com/office/drawing/2014/main" val="395976728"/>
                  </a:ext>
                </a:extLst>
              </a:tr>
            </a:tbl>
          </a:graphicData>
        </a:graphic>
      </p:graphicFrame>
    </p:spTree>
    <p:extLst>
      <p:ext uri="{BB962C8B-B14F-4D97-AF65-F5344CB8AC3E}">
        <p14:creationId xmlns:p14="http://schemas.microsoft.com/office/powerpoint/2010/main" val="3413858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Overfit</a:t>
            </a:r>
          </a:p>
          <a:p>
            <a:pPr lvl="1"/>
            <a:r>
              <a:rPr lang="en-US" dirty="0"/>
              <a:t>Training on high </a:t>
            </a:r>
            <a:r>
              <a:rPr lang="en-US" dirty="0" err="1"/>
              <a:t>IoU</a:t>
            </a:r>
            <a:r>
              <a:rPr lang="en-US" dirty="0"/>
              <a:t> samples improves validation precision </a:t>
            </a:r>
          </a:p>
          <a:p>
            <a:pPr lvl="1"/>
            <a:endParaRPr lang="en-US" dirty="0"/>
          </a:p>
          <a:p>
            <a:pPr lvl="1"/>
            <a:endParaRPr lang="en-US" dirty="0"/>
          </a:p>
          <a:p>
            <a:pPr marL="457200" lvl="1" indent="0">
              <a:buNone/>
            </a:pPr>
            <a:r>
              <a:rPr lang="en-US" dirty="0"/>
              <a:t> </a:t>
            </a:r>
          </a:p>
        </p:txBody>
      </p:sp>
      <p:graphicFrame>
        <p:nvGraphicFramePr>
          <p:cNvPr id="9" name="Table 8">
            <a:extLst>
              <a:ext uri="{FF2B5EF4-FFF2-40B4-BE49-F238E27FC236}">
                <a16:creationId xmlns:a16="http://schemas.microsoft.com/office/drawing/2014/main" id="{0F528F50-9A91-4AE9-9FF7-4C51F279D382}"/>
              </a:ext>
            </a:extLst>
          </p:cNvPr>
          <p:cNvGraphicFramePr>
            <a:graphicFrameLocks noGrp="1"/>
          </p:cNvGraphicFramePr>
          <p:nvPr>
            <p:extLst>
              <p:ext uri="{D42A27DB-BD31-4B8C-83A1-F6EECF244321}">
                <p14:modId xmlns:p14="http://schemas.microsoft.com/office/powerpoint/2010/main" val="2345083914"/>
              </p:ext>
            </p:extLst>
          </p:nvPr>
        </p:nvGraphicFramePr>
        <p:xfrm>
          <a:off x="3826328" y="3537286"/>
          <a:ext cx="5943313" cy="2447334"/>
        </p:xfrm>
        <a:graphic>
          <a:graphicData uri="http://schemas.openxmlformats.org/drawingml/2006/table">
            <a:tbl>
              <a:tblPr firstRow="1" bandRow="1">
                <a:tableStyleId>{5C22544A-7EE6-4342-B048-85BDC9FD1C3A}</a:tableStyleId>
              </a:tblPr>
              <a:tblGrid>
                <a:gridCol w="2797559">
                  <a:extLst>
                    <a:ext uri="{9D8B030D-6E8A-4147-A177-3AD203B41FA5}">
                      <a16:colId xmlns:a16="http://schemas.microsoft.com/office/drawing/2014/main" val="2352112787"/>
                    </a:ext>
                  </a:extLst>
                </a:gridCol>
                <a:gridCol w="1572877">
                  <a:extLst>
                    <a:ext uri="{9D8B030D-6E8A-4147-A177-3AD203B41FA5}">
                      <a16:colId xmlns:a16="http://schemas.microsoft.com/office/drawing/2014/main" val="4096082760"/>
                    </a:ext>
                  </a:extLst>
                </a:gridCol>
                <a:gridCol w="1572877">
                  <a:extLst>
                    <a:ext uri="{9D8B030D-6E8A-4147-A177-3AD203B41FA5}">
                      <a16:colId xmlns:a16="http://schemas.microsoft.com/office/drawing/2014/main" val="516479325"/>
                    </a:ext>
                  </a:extLst>
                </a:gridCol>
              </a:tblGrid>
              <a:tr h="587030">
                <a:tc>
                  <a:txBody>
                    <a:bodyPr/>
                    <a:lstStyle/>
                    <a:p>
                      <a:r>
                        <a:rPr lang="en-US" dirty="0"/>
                        <a:t>Input average </a:t>
                      </a:r>
                      <a:r>
                        <a:rPr lang="en-US" dirty="0" err="1"/>
                        <a:t>IoU</a:t>
                      </a:r>
                      <a:endParaRPr lang="en-US" dirty="0"/>
                    </a:p>
                  </a:txBody>
                  <a:tcPr/>
                </a:tc>
                <a:tc>
                  <a:txBody>
                    <a:bodyPr/>
                    <a:lstStyle/>
                    <a:p>
                      <a:r>
                        <a:rPr lang="en-US" dirty="0" err="1"/>
                        <a:t>Traing</a:t>
                      </a:r>
                      <a:r>
                        <a:rPr lang="en-US" dirty="0"/>
                        <a:t> on </a:t>
                      </a:r>
                      <a:r>
                        <a:rPr lang="en-US" dirty="0" err="1"/>
                        <a:t>IoU</a:t>
                      </a:r>
                      <a:r>
                        <a:rPr lang="en-US" dirty="0"/>
                        <a:t> full range 0-1</a:t>
                      </a:r>
                    </a:p>
                  </a:txBody>
                  <a:tcPr/>
                </a:tc>
                <a:tc>
                  <a:txBody>
                    <a:bodyPr/>
                    <a:lstStyle/>
                    <a:p>
                      <a:r>
                        <a:rPr lang="en-US" dirty="0" err="1"/>
                        <a:t>Traing</a:t>
                      </a:r>
                      <a:r>
                        <a:rPr lang="en-US" dirty="0"/>
                        <a:t> on </a:t>
                      </a:r>
                      <a:r>
                        <a:rPr lang="en-US" dirty="0" err="1"/>
                        <a:t>IoU</a:t>
                      </a:r>
                      <a:r>
                        <a:rPr lang="en-US" dirty="0"/>
                        <a:t> 0.75-1</a:t>
                      </a:r>
                    </a:p>
                  </a:txBody>
                  <a:tcPr/>
                </a:tc>
                <a:extLst>
                  <a:ext uri="{0D108BD9-81ED-4DB2-BD59-A6C34878D82A}">
                    <a16:rowId xmlns:a16="http://schemas.microsoft.com/office/drawing/2014/main" val="2957674345"/>
                  </a:ext>
                </a:extLst>
              </a:tr>
              <a:tr h="602418">
                <a:tc>
                  <a:txBody>
                    <a:bodyPr/>
                    <a:lstStyle/>
                    <a:p>
                      <a:r>
                        <a:rPr lang="en-US" dirty="0"/>
                        <a:t>FULL (avg 0.4)</a:t>
                      </a:r>
                    </a:p>
                  </a:txBody>
                  <a:tcPr/>
                </a:tc>
                <a:tc>
                  <a:txBody>
                    <a:bodyPr/>
                    <a:lstStyle/>
                    <a:p>
                      <a:r>
                        <a:rPr lang="en-US" dirty="0"/>
                        <a:t>0.49</a:t>
                      </a:r>
                    </a:p>
                  </a:txBody>
                  <a:tcPr/>
                </a:tc>
                <a:tc>
                  <a:txBody>
                    <a:bodyPr/>
                    <a:lstStyle/>
                    <a:p>
                      <a:r>
                        <a:rPr lang="en-US" dirty="0"/>
                        <a:t>0.45</a:t>
                      </a:r>
                    </a:p>
                  </a:txBody>
                  <a:tcPr/>
                </a:tc>
                <a:extLst>
                  <a:ext uri="{0D108BD9-81ED-4DB2-BD59-A6C34878D82A}">
                    <a16:rowId xmlns:a16="http://schemas.microsoft.com/office/drawing/2014/main" val="3288625111"/>
                  </a:ext>
                </a:extLst>
              </a:tr>
              <a:tr h="602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MDNet</a:t>
                      </a:r>
                      <a:r>
                        <a:rPr lang="en-US" dirty="0"/>
                        <a:t> (avg 0.69)</a:t>
                      </a:r>
                    </a:p>
                  </a:txBody>
                  <a:tcPr/>
                </a:tc>
                <a:tc>
                  <a:txBody>
                    <a:bodyPr/>
                    <a:lstStyle/>
                    <a:p>
                      <a:r>
                        <a:rPr lang="en-US" dirty="0"/>
                        <a:t>0.68</a:t>
                      </a:r>
                    </a:p>
                  </a:txBody>
                  <a:tcPr/>
                </a:tc>
                <a:tc>
                  <a:txBody>
                    <a:bodyPr/>
                    <a:lstStyle/>
                    <a:p>
                      <a:r>
                        <a:rPr lang="en-US" dirty="0"/>
                        <a:t>0.73</a:t>
                      </a:r>
                    </a:p>
                  </a:txBody>
                  <a:tcPr/>
                </a:tc>
                <a:extLst>
                  <a:ext uri="{0D108BD9-81ED-4DB2-BD59-A6C34878D82A}">
                    <a16:rowId xmlns:a16="http://schemas.microsoft.com/office/drawing/2014/main" val="3854629369"/>
                  </a:ext>
                </a:extLst>
              </a:tr>
              <a:tr h="602418">
                <a:tc>
                  <a:txBody>
                    <a:bodyPr/>
                    <a:lstStyle/>
                    <a:p>
                      <a:r>
                        <a:rPr lang="en-US" dirty="0"/>
                        <a:t>HIGH (avg 0.86)</a:t>
                      </a:r>
                    </a:p>
                  </a:txBody>
                  <a:tcPr/>
                </a:tc>
                <a:tc>
                  <a:txBody>
                    <a:bodyPr/>
                    <a:lstStyle/>
                    <a:p>
                      <a:r>
                        <a:rPr lang="en-US" dirty="0"/>
                        <a:t>0.74</a:t>
                      </a:r>
                    </a:p>
                  </a:txBody>
                  <a:tcPr/>
                </a:tc>
                <a:tc>
                  <a:txBody>
                    <a:bodyPr/>
                    <a:lstStyle/>
                    <a:p>
                      <a:r>
                        <a:rPr lang="en-US" dirty="0"/>
                        <a:t>0.87</a:t>
                      </a:r>
                    </a:p>
                  </a:txBody>
                  <a:tcPr/>
                </a:tc>
                <a:extLst>
                  <a:ext uri="{0D108BD9-81ED-4DB2-BD59-A6C34878D82A}">
                    <a16:rowId xmlns:a16="http://schemas.microsoft.com/office/drawing/2014/main" val="395976728"/>
                  </a:ext>
                </a:extLst>
              </a:tr>
            </a:tbl>
          </a:graphicData>
        </a:graphic>
      </p:graphicFrame>
    </p:spTree>
    <p:extLst>
      <p:ext uri="{BB962C8B-B14F-4D97-AF65-F5344CB8AC3E}">
        <p14:creationId xmlns:p14="http://schemas.microsoft.com/office/powerpoint/2010/main" val="3869245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err="1"/>
              <a:t>RegNet</a:t>
            </a:r>
            <a:r>
              <a:rPr lang="en-US" dirty="0"/>
              <a:t>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It’s Testing Time !</a:t>
            </a:r>
          </a:p>
        </p:txBody>
      </p:sp>
    </p:spTree>
    <p:extLst>
      <p:ext uri="{BB962C8B-B14F-4D97-AF65-F5344CB8AC3E}">
        <p14:creationId xmlns:p14="http://schemas.microsoft.com/office/powerpoint/2010/main" val="1348006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marL="457200" lvl="1" indent="0">
              <a:buNone/>
            </a:pPr>
            <a:r>
              <a:rPr lang="en-US" dirty="0">
                <a:sym typeface="Wingdings" panose="05000000000000000000" pitchFamily="2" charset="2"/>
              </a:rPr>
              <a:t> We hit ballpark !</a:t>
            </a:r>
            <a:endParaRPr lang="en-US" dirty="0"/>
          </a:p>
          <a:p>
            <a:pPr marL="457200" lvl="1" indent="0">
              <a:buNone/>
            </a:pPr>
            <a:r>
              <a:rPr lang="en-US" dirty="0">
                <a:sym typeface="Wingdings" panose="05000000000000000000" pitchFamily="2" charset="2"/>
              </a:rPr>
              <a:t> Still not as good as Ridge ?</a:t>
            </a:r>
            <a:endParaRPr lang="en-US" dirty="0"/>
          </a:p>
          <a:p>
            <a:pPr marL="0" indent="0">
              <a:buNone/>
            </a:pPr>
            <a:endParaRPr lang="en-US" dirty="0"/>
          </a:p>
        </p:txBody>
      </p:sp>
      <p:graphicFrame>
        <p:nvGraphicFramePr>
          <p:cNvPr id="19" name="Table 18">
            <a:extLst>
              <a:ext uri="{FF2B5EF4-FFF2-40B4-BE49-F238E27FC236}">
                <a16:creationId xmlns:a16="http://schemas.microsoft.com/office/drawing/2014/main" id="{ABC74FD6-2E73-422A-83B6-660CF34008BB}"/>
              </a:ext>
            </a:extLst>
          </p:cNvPr>
          <p:cNvGraphicFramePr>
            <a:graphicFrameLocks noGrp="1"/>
          </p:cNvGraphicFramePr>
          <p:nvPr>
            <p:extLst>
              <p:ext uri="{D42A27DB-BD31-4B8C-83A1-F6EECF244321}">
                <p14:modId xmlns:p14="http://schemas.microsoft.com/office/powerpoint/2010/main" val="1388005727"/>
              </p:ext>
            </p:extLst>
          </p:nvPr>
        </p:nvGraphicFramePr>
        <p:xfrm>
          <a:off x="1860884" y="4908618"/>
          <a:ext cx="8157410" cy="741680"/>
        </p:xfrm>
        <a:graphic>
          <a:graphicData uri="http://schemas.openxmlformats.org/drawingml/2006/table">
            <a:tbl>
              <a:tblPr firstRow="1" bandRow="1">
                <a:tableStyleId>{5C22544A-7EE6-4342-B048-85BDC9FD1C3A}</a:tableStyleId>
              </a:tblPr>
              <a:tblGrid>
                <a:gridCol w="2562726">
                  <a:extLst>
                    <a:ext uri="{9D8B030D-6E8A-4147-A177-3AD203B41FA5}">
                      <a16:colId xmlns:a16="http://schemas.microsoft.com/office/drawing/2014/main" val="2352112787"/>
                    </a:ext>
                  </a:extLst>
                </a:gridCol>
                <a:gridCol w="1552074">
                  <a:extLst>
                    <a:ext uri="{9D8B030D-6E8A-4147-A177-3AD203B41FA5}">
                      <a16:colId xmlns:a16="http://schemas.microsoft.com/office/drawing/2014/main" val="4096082760"/>
                    </a:ext>
                  </a:extLst>
                </a:gridCol>
                <a:gridCol w="1792705">
                  <a:extLst>
                    <a:ext uri="{9D8B030D-6E8A-4147-A177-3AD203B41FA5}">
                      <a16:colId xmlns:a16="http://schemas.microsoft.com/office/drawing/2014/main" val="560979845"/>
                    </a:ext>
                  </a:extLst>
                </a:gridCol>
                <a:gridCol w="2249905">
                  <a:extLst>
                    <a:ext uri="{9D8B030D-6E8A-4147-A177-3AD203B41FA5}">
                      <a16:colId xmlns:a16="http://schemas.microsoft.com/office/drawing/2014/main" val="880086473"/>
                    </a:ext>
                  </a:extLst>
                </a:gridCol>
              </a:tblGrid>
              <a:tr h="370840">
                <a:tc>
                  <a:txBody>
                    <a:bodyPr/>
                    <a:lstStyle/>
                    <a:p>
                      <a:endParaRPr lang="en-US" dirty="0"/>
                    </a:p>
                  </a:txBody>
                  <a:tcPr/>
                </a:tc>
                <a:tc>
                  <a:txBody>
                    <a:bodyPr/>
                    <a:lstStyle/>
                    <a:p>
                      <a:r>
                        <a:rPr lang="en-US" dirty="0"/>
                        <a:t>MDNet</a:t>
                      </a:r>
                    </a:p>
                  </a:txBody>
                  <a:tcPr/>
                </a:tc>
                <a:tc>
                  <a:txBody>
                    <a:bodyPr/>
                    <a:lstStyle/>
                    <a:p>
                      <a:r>
                        <a:rPr lang="en-US" dirty="0"/>
                        <a:t>MDNet + Ridge </a:t>
                      </a:r>
                    </a:p>
                  </a:txBody>
                  <a:tcPr/>
                </a:tc>
                <a:tc>
                  <a:txBody>
                    <a:bodyPr/>
                    <a:lstStyle/>
                    <a:p>
                      <a:r>
                        <a:rPr lang="en-US" dirty="0"/>
                        <a:t>MDNet + RegNet</a:t>
                      </a:r>
                    </a:p>
                  </a:txBody>
                  <a:tcPr/>
                </a:tc>
                <a:extLst>
                  <a:ext uri="{0D108BD9-81ED-4DB2-BD59-A6C34878D82A}">
                    <a16:rowId xmlns:a16="http://schemas.microsoft.com/office/drawing/2014/main" val="2957674345"/>
                  </a:ext>
                </a:extLst>
              </a:tr>
              <a:tr h="370840">
                <a:tc>
                  <a:txBody>
                    <a:bodyPr/>
                    <a:lstStyle/>
                    <a:p>
                      <a:r>
                        <a:rPr lang="en-US" dirty="0"/>
                        <a:t>Test accuracy (OTB)</a:t>
                      </a:r>
                    </a:p>
                  </a:txBody>
                  <a:tcPr/>
                </a:tc>
                <a:tc>
                  <a:txBody>
                    <a:bodyPr/>
                    <a:lstStyle/>
                    <a:p>
                      <a:r>
                        <a:rPr lang="en-US" dirty="0"/>
                        <a:t>0.643</a:t>
                      </a:r>
                    </a:p>
                  </a:txBody>
                  <a:tcPr/>
                </a:tc>
                <a:tc>
                  <a:txBody>
                    <a:bodyPr/>
                    <a:lstStyle/>
                    <a:p>
                      <a:r>
                        <a:rPr lang="en-US" dirty="0"/>
                        <a:t>0.685</a:t>
                      </a:r>
                    </a:p>
                  </a:txBody>
                  <a:tcPr/>
                </a:tc>
                <a:tc>
                  <a:txBody>
                    <a:bodyPr/>
                    <a:lstStyle/>
                    <a:p>
                      <a:r>
                        <a:rPr lang="en-US" dirty="0"/>
                        <a:t>0.651</a:t>
                      </a:r>
                    </a:p>
                  </a:txBody>
                  <a:tcPr/>
                </a:tc>
                <a:extLst>
                  <a:ext uri="{0D108BD9-81ED-4DB2-BD59-A6C34878D82A}">
                    <a16:rowId xmlns:a16="http://schemas.microsoft.com/office/drawing/2014/main" val="3288625111"/>
                  </a:ext>
                </a:extLst>
              </a:tr>
            </a:tbl>
          </a:graphicData>
        </a:graphic>
      </p:graphicFrame>
      <p:pic>
        <p:nvPicPr>
          <p:cNvPr id="5" name="Picture 4">
            <a:extLst>
              <a:ext uri="{FF2B5EF4-FFF2-40B4-BE49-F238E27FC236}">
                <a16:creationId xmlns:a16="http://schemas.microsoft.com/office/drawing/2014/main" id="{882AC247-84A3-4C99-B472-ABCB4FEF3541}"/>
              </a:ext>
            </a:extLst>
          </p:cNvPr>
          <p:cNvPicPr>
            <a:picLocks noChangeAspect="1"/>
          </p:cNvPicPr>
          <p:nvPr/>
        </p:nvPicPr>
        <p:blipFill>
          <a:blip r:embed="rId3"/>
          <a:stretch>
            <a:fillRect/>
          </a:stretch>
        </p:blipFill>
        <p:spPr>
          <a:xfrm>
            <a:off x="6581133" y="365125"/>
            <a:ext cx="5078156" cy="4016828"/>
          </a:xfrm>
          <a:prstGeom prst="rect">
            <a:avLst/>
          </a:prstGeom>
        </p:spPr>
      </p:pic>
      <p:sp>
        <p:nvSpPr>
          <p:cNvPr id="4" name="Oval 3">
            <a:extLst>
              <a:ext uri="{FF2B5EF4-FFF2-40B4-BE49-F238E27FC236}">
                <a16:creationId xmlns:a16="http://schemas.microsoft.com/office/drawing/2014/main" id="{68AADA88-3B92-454C-99F4-E897BCC875F5}"/>
              </a:ext>
            </a:extLst>
          </p:cNvPr>
          <p:cNvSpPr/>
          <p:nvPr/>
        </p:nvSpPr>
        <p:spPr>
          <a:xfrm>
            <a:off x="7880683" y="1618495"/>
            <a:ext cx="1552074" cy="40280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A14D1C-9104-4637-A146-B672948AF20A}"/>
              </a:ext>
            </a:extLst>
          </p:cNvPr>
          <p:cNvCxnSpPr/>
          <p:nvPr/>
        </p:nvCxnSpPr>
        <p:spPr>
          <a:xfrm flipH="1">
            <a:off x="6581133" y="2021302"/>
            <a:ext cx="1648467" cy="288731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64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1083055-3F42-4F4E-8E5F-05DE6D721945}"/>
              </a:ext>
            </a:extLst>
          </p:cNvPr>
          <p:cNvPicPr>
            <a:picLocks noChangeAspect="1"/>
          </p:cNvPicPr>
          <p:nvPr/>
        </p:nvPicPr>
        <p:blipFill>
          <a:blip r:embed="rId3"/>
          <a:stretch>
            <a:fillRect/>
          </a:stretch>
        </p:blipFill>
        <p:spPr>
          <a:xfrm>
            <a:off x="6146798" y="3673885"/>
            <a:ext cx="5865179" cy="2781524"/>
          </a:xfrm>
          <a:prstGeom prst="rect">
            <a:avLst/>
          </a:prstGeom>
        </p:spPr>
      </p:pic>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lvl="1">
              <a:buFont typeface="Wingdings" panose="05000000000000000000" pitchFamily="2" charset="2"/>
              <a:buChar char="à"/>
            </a:pPr>
            <a:r>
              <a:rPr lang="en-US" dirty="0" err="1">
                <a:sym typeface="Wingdings" panose="05000000000000000000" pitchFamily="2" charset="2"/>
              </a:rPr>
              <a:t>RegNet</a:t>
            </a:r>
            <a:r>
              <a:rPr lang="en-US" dirty="0">
                <a:sym typeface="Wingdings" panose="05000000000000000000" pitchFamily="2" charset="2"/>
              </a:rPr>
              <a:t> does not hurt </a:t>
            </a:r>
            <a:r>
              <a:rPr lang="en-US" dirty="0" err="1">
                <a:sym typeface="Wingdings" panose="05000000000000000000" pitchFamily="2" charset="2"/>
              </a:rPr>
              <a:t>MDNet</a:t>
            </a:r>
            <a:r>
              <a:rPr lang="en-US" dirty="0">
                <a:sym typeface="Wingdings" panose="05000000000000000000" pitchFamily="2" charset="2"/>
              </a:rPr>
              <a:t> performance</a:t>
            </a:r>
          </a:p>
          <a:p>
            <a:pPr lvl="1">
              <a:buFont typeface="Wingdings" panose="05000000000000000000" pitchFamily="2" charset="2"/>
              <a:buChar char="à"/>
            </a:pPr>
            <a:r>
              <a:rPr lang="en-US" dirty="0">
                <a:sym typeface="Wingdings" panose="05000000000000000000" pitchFamily="2" charset="2"/>
              </a:rPr>
              <a:t>When object detected will not attempt to refine</a:t>
            </a:r>
          </a:p>
          <a:p>
            <a:pPr>
              <a:buFont typeface="Wingdings" panose="05000000000000000000" pitchFamily="2" charset="2"/>
              <a:buChar char="à"/>
            </a:pPr>
            <a:endParaRPr lang="en-US" dirty="0"/>
          </a:p>
        </p:txBody>
      </p:sp>
      <p:sp>
        <p:nvSpPr>
          <p:cNvPr id="7" name="TextBox 6">
            <a:extLst>
              <a:ext uri="{FF2B5EF4-FFF2-40B4-BE49-F238E27FC236}">
                <a16:creationId xmlns:a16="http://schemas.microsoft.com/office/drawing/2014/main" id="{CEDE2C54-12E9-4651-8C15-9A99F75E1261}"/>
              </a:ext>
            </a:extLst>
          </p:cNvPr>
          <p:cNvSpPr txBox="1"/>
          <p:nvPr/>
        </p:nvSpPr>
        <p:spPr>
          <a:xfrm>
            <a:off x="7015480" y="6187645"/>
            <a:ext cx="3434080" cy="369332"/>
          </a:xfrm>
          <a:prstGeom prst="rect">
            <a:avLst/>
          </a:prstGeom>
          <a:noFill/>
        </p:spPr>
        <p:txBody>
          <a:bodyPr wrap="square" rtlCol="0">
            <a:spAutoFit/>
          </a:bodyPr>
          <a:lstStyle/>
          <a:p>
            <a:r>
              <a:rPr lang="en-US" dirty="0"/>
              <a:t>MDNet vs </a:t>
            </a:r>
            <a:r>
              <a:rPr lang="en-US" dirty="0" err="1"/>
              <a:t>MDNet+RegNet</a:t>
            </a:r>
            <a:endParaRPr lang="en-US" dirty="0"/>
          </a:p>
        </p:txBody>
      </p:sp>
      <p:pic>
        <p:nvPicPr>
          <p:cNvPr id="10" name="Picture 9">
            <a:extLst>
              <a:ext uri="{FF2B5EF4-FFF2-40B4-BE49-F238E27FC236}">
                <a16:creationId xmlns:a16="http://schemas.microsoft.com/office/drawing/2014/main" id="{85305F4A-B328-4350-834E-FC0DA72DB91A}"/>
              </a:ext>
            </a:extLst>
          </p:cNvPr>
          <p:cNvPicPr>
            <a:picLocks noChangeAspect="1"/>
          </p:cNvPicPr>
          <p:nvPr/>
        </p:nvPicPr>
        <p:blipFill>
          <a:blip r:embed="rId4"/>
          <a:stretch>
            <a:fillRect/>
          </a:stretch>
        </p:blipFill>
        <p:spPr>
          <a:xfrm>
            <a:off x="7694679" y="856918"/>
            <a:ext cx="4252328" cy="2476715"/>
          </a:xfrm>
          <a:prstGeom prst="rect">
            <a:avLst/>
          </a:prstGeom>
        </p:spPr>
      </p:pic>
      <p:cxnSp>
        <p:nvCxnSpPr>
          <p:cNvPr id="11" name="Straight Arrow Connector 10">
            <a:extLst>
              <a:ext uri="{FF2B5EF4-FFF2-40B4-BE49-F238E27FC236}">
                <a16:creationId xmlns:a16="http://schemas.microsoft.com/office/drawing/2014/main" id="{4089CA2E-5E07-49A3-B8F0-9F6FD4528497}"/>
              </a:ext>
            </a:extLst>
          </p:cNvPr>
          <p:cNvCxnSpPr>
            <a:cxnSpLocks/>
          </p:cNvCxnSpPr>
          <p:nvPr/>
        </p:nvCxnSpPr>
        <p:spPr>
          <a:xfrm flipH="1" flipV="1">
            <a:off x="10046368" y="2410910"/>
            <a:ext cx="403192" cy="2219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711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1083055-3F42-4F4E-8E5F-05DE6D721945}"/>
              </a:ext>
            </a:extLst>
          </p:cNvPr>
          <p:cNvPicPr>
            <a:picLocks noChangeAspect="1"/>
          </p:cNvPicPr>
          <p:nvPr/>
        </p:nvPicPr>
        <p:blipFill>
          <a:blip r:embed="rId3"/>
          <a:stretch>
            <a:fillRect/>
          </a:stretch>
        </p:blipFill>
        <p:spPr>
          <a:xfrm>
            <a:off x="6146798" y="3673885"/>
            <a:ext cx="5865179" cy="2781524"/>
          </a:xfrm>
          <a:prstGeom prst="rect">
            <a:avLst/>
          </a:prstGeom>
        </p:spPr>
      </p:pic>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lvl="1">
              <a:buFont typeface="Wingdings" panose="05000000000000000000" pitchFamily="2" charset="2"/>
              <a:buChar char="à"/>
            </a:pPr>
            <a:r>
              <a:rPr lang="en-US" dirty="0">
                <a:sym typeface="Wingdings" panose="05000000000000000000" pitchFamily="2" charset="2"/>
              </a:rPr>
              <a:t>Are we really “worse” than Ridge ?  (per the benchmark – yes)</a:t>
            </a:r>
          </a:p>
          <a:p>
            <a:pPr lvl="1">
              <a:buFont typeface="Wingdings" panose="05000000000000000000" pitchFamily="2" charset="2"/>
              <a:buChar char="à"/>
            </a:pPr>
            <a:r>
              <a:rPr lang="en-US" dirty="0">
                <a:sym typeface="Wingdings" panose="05000000000000000000" pitchFamily="2" charset="2"/>
              </a:rPr>
              <a:t>But maybe even “more correct” ?</a:t>
            </a:r>
          </a:p>
          <a:p>
            <a:pPr>
              <a:buFont typeface="Wingdings" panose="05000000000000000000" pitchFamily="2" charset="2"/>
              <a:buChar char="à"/>
            </a:pPr>
            <a:endParaRPr lang="en-US" dirty="0"/>
          </a:p>
        </p:txBody>
      </p:sp>
      <p:sp>
        <p:nvSpPr>
          <p:cNvPr id="7" name="TextBox 6">
            <a:extLst>
              <a:ext uri="{FF2B5EF4-FFF2-40B4-BE49-F238E27FC236}">
                <a16:creationId xmlns:a16="http://schemas.microsoft.com/office/drawing/2014/main" id="{CEDE2C54-12E9-4651-8C15-9A99F75E1261}"/>
              </a:ext>
            </a:extLst>
          </p:cNvPr>
          <p:cNvSpPr txBox="1"/>
          <p:nvPr/>
        </p:nvSpPr>
        <p:spPr>
          <a:xfrm>
            <a:off x="7015480" y="6187645"/>
            <a:ext cx="3434080" cy="369332"/>
          </a:xfrm>
          <a:prstGeom prst="rect">
            <a:avLst/>
          </a:prstGeom>
          <a:noFill/>
        </p:spPr>
        <p:txBody>
          <a:bodyPr wrap="square" rtlCol="0">
            <a:spAutoFit/>
          </a:bodyPr>
          <a:lstStyle/>
          <a:p>
            <a:r>
              <a:rPr lang="en-US" dirty="0"/>
              <a:t>MDNet vs </a:t>
            </a:r>
            <a:r>
              <a:rPr lang="en-US" dirty="0" err="1"/>
              <a:t>MDNet+RegNet</a:t>
            </a:r>
            <a:endParaRPr lang="en-US" dirty="0"/>
          </a:p>
        </p:txBody>
      </p:sp>
      <p:pic>
        <p:nvPicPr>
          <p:cNvPr id="16" name="Picture 15">
            <a:extLst>
              <a:ext uri="{FF2B5EF4-FFF2-40B4-BE49-F238E27FC236}">
                <a16:creationId xmlns:a16="http://schemas.microsoft.com/office/drawing/2014/main" id="{F0024B92-1B17-4ADB-9C47-76F8917BDC7D}"/>
              </a:ext>
            </a:extLst>
          </p:cNvPr>
          <p:cNvPicPr>
            <a:picLocks noChangeAspect="1"/>
          </p:cNvPicPr>
          <p:nvPr/>
        </p:nvPicPr>
        <p:blipFill>
          <a:blip r:embed="rId4"/>
          <a:stretch>
            <a:fillRect/>
          </a:stretch>
        </p:blipFill>
        <p:spPr>
          <a:xfrm>
            <a:off x="2424434" y="3868937"/>
            <a:ext cx="3425069" cy="2572186"/>
          </a:xfrm>
          <a:prstGeom prst="rect">
            <a:avLst/>
          </a:prstGeom>
        </p:spPr>
      </p:pic>
      <p:cxnSp>
        <p:nvCxnSpPr>
          <p:cNvPr id="18" name="Straight Arrow Connector 17">
            <a:extLst>
              <a:ext uri="{FF2B5EF4-FFF2-40B4-BE49-F238E27FC236}">
                <a16:creationId xmlns:a16="http://schemas.microsoft.com/office/drawing/2014/main" id="{48BE436C-4606-42A7-8708-211D6B3D24AD}"/>
              </a:ext>
            </a:extLst>
          </p:cNvPr>
          <p:cNvCxnSpPr/>
          <p:nvPr/>
        </p:nvCxnSpPr>
        <p:spPr>
          <a:xfrm flipH="1" flipV="1">
            <a:off x="4434840" y="4775200"/>
            <a:ext cx="4472940" cy="289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863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lvl="1">
              <a:buFont typeface="Wingdings" panose="05000000000000000000" pitchFamily="2" charset="2"/>
              <a:buChar char="à"/>
            </a:pPr>
            <a:r>
              <a:rPr lang="en-US" dirty="0">
                <a:sym typeface="Wingdings" panose="05000000000000000000" pitchFamily="2" charset="2"/>
              </a:rPr>
              <a:t>Ridge is better at benchmark because of Frame[0]</a:t>
            </a:r>
          </a:p>
          <a:p>
            <a:pPr lvl="1">
              <a:buFont typeface="Wingdings" panose="05000000000000000000" pitchFamily="2" charset="2"/>
              <a:buChar char="à"/>
            </a:pPr>
            <a:r>
              <a:rPr lang="en-US" dirty="0">
                <a:sym typeface="Wingdings" panose="05000000000000000000" pitchFamily="2" charset="2"/>
              </a:rPr>
              <a:t>Not necessarily better “objectively” …</a:t>
            </a:r>
            <a:endParaRPr lang="en-US" dirty="0"/>
          </a:p>
        </p:txBody>
      </p:sp>
      <p:pic>
        <p:nvPicPr>
          <p:cNvPr id="4" name="Picture 3">
            <a:extLst>
              <a:ext uri="{FF2B5EF4-FFF2-40B4-BE49-F238E27FC236}">
                <a16:creationId xmlns:a16="http://schemas.microsoft.com/office/drawing/2014/main" id="{09DC335F-86D2-4EE3-A8A9-D0D43FFA3342}"/>
              </a:ext>
            </a:extLst>
          </p:cNvPr>
          <p:cNvPicPr>
            <a:picLocks noChangeAspect="1"/>
          </p:cNvPicPr>
          <p:nvPr/>
        </p:nvPicPr>
        <p:blipFill>
          <a:blip r:embed="rId3"/>
          <a:stretch>
            <a:fillRect/>
          </a:stretch>
        </p:blipFill>
        <p:spPr>
          <a:xfrm>
            <a:off x="166598" y="3750098"/>
            <a:ext cx="5817642" cy="2628630"/>
          </a:xfrm>
          <a:prstGeom prst="rect">
            <a:avLst/>
          </a:prstGeom>
        </p:spPr>
      </p:pic>
      <p:sp>
        <p:nvSpPr>
          <p:cNvPr id="8" name="TextBox 7">
            <a:extLst>
              <a:ext uri="{FF2B5EF4-FFF2-40B4-BE49-F238E27FC236}">
                <a16:creationId xmlns:a16="http://schemas.microsoft.com/office/drawing/2014/main" id="{AEFAA33A-EC18-47D5-8CE4-1CF9E94903E6}"/>
              </a:ext>
            </a:extLst>
          </p:cNvPr>
          <p:cNvSpPr txBox="1"/>
          <p:nvPr/>
        </p:nvSpPr>
        <p:spPr>
          <a:xfrm>
            <a:off x="838200" y="6226499"/>
            <a:ext cx="3434080" cy="369332"/>
          </a:xfrm>
          <a:prstGeom prst="rect">
            <a:avLst/>
          </a:prstGeom>
          <a:noFill/>
        </p:spPr>
        <p:txBody>
          <a:bodyPr wrap="square" rtlCol="0">
            <a:spAutoFit/>
          </a:bodyPr>
          <a:lstStyle/>
          <a:p>
            <a:r>
              <a:rPr lang="en-US" dirty="0" err="1"/>
              <a:t>MDNet+Ridge</a:t>
            </a:r>
            <a:r>
              <a:rPr lang="en-US" dirty="0"/>
              <a:t> vs MDNet+RegNet</a:t>
            </a:r>
          </a:p>
        </p:txBody>
      </p:sp>
      <p:cxnSp>
        <p:nvCxnSpPr>
          <p:cNvPr id="9" name="Straight Arrow Connector 8">
            <a:extLst>
              <a:ext uri="{FF2B5EF4-FFF2-40B4-BE49-F238E27FC236}">
                <a16:creationId xmlns:a16="http://schemas.microsoft.com/office/drawing/2014/main" id="{76CBD23D-22B1-4FB2-8C2E-37CCD5F08A16}"/>
              </a:ext>
            </a:extLst>
          </p:cNvPr>
          <p:cNvCxnSpPr>
            <a:cxnSpLocks/>
          </p:cNvCxnSpPr>
          <p:nvPr/>
        </p:nvCxnSpPr>
        <p:spPr>
          <a:xfrm flipH="1" flipV="1">
            <a:off x="3678283" y="4108239"/>
            <a:ext cx="28847" cy="929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DA3A4E-378C-47DD-9BCA-98B76CE27447}"/>
              </a:ext>
            </a:extLst>
          </p:cNvPr>
          <p:cNvCxnSpPr>
            <a:cxnSpLocks/>
          </p:cNvCxnSpPr>
          <p:nvPr/>
        </p:nvCxnSpPr>
        <p:spPr>
          <a:xfrm flipH="1" flipV="1">
            <a:off x="4272281" y="4710430"/>
            <a:ext cx="1" cy="921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F624AA2-B0DB-4F17-BC03-79BF764266F9}"/>
              </a:ext>
            </a:extLst>
          </p:cNvPr>
          <p:cNvCxnSpPr>
            <a:cxnSpLocks/>
          </p:cNvCxnSpPr>
          <p:nvPr/>
        </p:nvCxnSpPr>
        <p:spPr>
          <a:xfrm flipH="1" flipV="1">
            <a:off x="4160521" y="4265454"/>
            <a:ext cx="2" cy="17608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D53AA70-A398-4357-A03B-8CE0ADBA52E2}"/>
              </a:ext>
            </a:extLst>
          </p:cNvPr>
          <p:cNvPicPr>
            <a:picLocks noChangeAspect="1"/>
          </p:cNvPicPr>
          <p:nvPr/>
        </p:nvPicPr>
        <p:blipFill>
          <a:blip r:embed="rId4"/>
          <a:stretch>
            <a:fillRect/>
          </a:stretch>
        </p:blipFill>
        <p:spPr>
          <a:xfrm>
            <a:off x="6655842" y="3640185"/>
            <a:ext cx="4153260" cy="3116850"/>
          </a:xfrm>
          <a:prstGeom prst="rect">
            <a:avLst/>
          </a:prstGeom>
        </p:spPr>
      </p:pic>
      <p:cxnSp>
        <p:nvCxnSpPr>
          <p:cNvPr id="12" name="Straight Arrow Connector 11">
            <a:extLst>
              <a:ext uri="{FF2B5EF4-FFF2-40B4-BE49-F238E27FC236}">
                <a16:creationId xmlns:a16="http://schemas.microsoft.com/office/drawing/2014/main" id="{2FB6CA39-F803-4DCB-B254-DC64293CD662}"/>
              </a:ext>
            </a:extLst>
          </p:cNvPr>
          <p:cNvCxnSpPr>
            <a:cxnSpLocks/>
          </p:cNvCxnSpPr>
          <p:nvPr/>
        </p:nvCxnSpPr>
        <p:spPr>
          <a:xfrm>
            <a:off x="4160521" y="4599940"/>
            <a:ext cx="4503419" cy="320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2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Object tracking benchmarks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Toolkits</a:t>
            </a:r>
          </a:p>
        </p:txBody>
      </p:sp>
      <p:pic>
        <p:nvPicPr>
          <p:cNvPr id="48130" name="Picture 2" descr="Running experiments">
            <a:extLst>
              <a:ext uri="{FF2B5EF4-FFF2-40B4-BE49-F238E27FC236}">
                <a16:creationId xmlns:a16="http://schemas.microsoft.com/office/drawing/2014/main" id="{6421E8C0-FF5A-4861-88AA-383896655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2719388"/>
            <a:ext cx="84010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07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marL="457200" lvl="1" indent="0">
              <a:buNone/>
            </a:pPr>
            <a:r>
              <a:rPr lang="en-US" dirty="0">
                <a:sym typeface="Wingdings" panose="05000000000000000000" pitchFamily="2" charset="2"/>
              </a:rPr>
              <a:t> </a:t>
            </a:r>
            <a:r>
              <a:rPr lang="en-US" dirty="0" err="1">
                <a:sym typeface="Wingdings" panose="05000000000000000000" pitchFamily="2" charset="2"/>
              </a:rPr>
              <a:t>RegNet</a:t>
            </a:r>
            <a:r>
              <a:rPr lang="en-US" dirty="0">
                <a:sym typeface="Wingdings" panose="05000000000000000000" pitchFamily="2" charset="2"/>
              </a:rPr>
              <a:t> is not degenerated </a:t>
            </a:r>
            <a:endParaRPr lang="en-US" dirty="0"/>
          </a:p>
          <a:p>
            <a:pPr marL="457200" lvl="1" indent="0">
              <a:buNone/>
            </a:pPr>
            <a:r>
              <a:rPr lang="en-US" dirty="0">
                <a:sym typeface="Wingdings" panose="05000000000000000000" pitchFamily="2" charset="2"/>
              </a:rPr>
              <a:t> It will perform real refinements when needed</a:t>
            </a:r>
            <a:endParaRPr lang="en-US" dirty="0"/>
          </a:p>
        </p:txBody>
      </p:sp>
      <p:pic>
        <p:nvPicPr>
          <p:cNvPr id="6" name="Picture 5">
            <a:extLst>
              <a:ext uri="{FF2B5EF4-FFF2-40B4-BE49-F238E27FC236}">
                <a16:creationId xmlns:a16="http://schemas.microsoft.com/office/drawing/2014/main" id="{C6D5850C-F2BD-484D-8F9B-B33AF9071B8F}"/>
              </a:ext>
            </a:extLst>
          </p:cNvPr>
          <p:cNvPicPr>
            <a:picLocks noChangeAspect="1"/>
          </p:cNvPicPr>
          <p:nvPr/>
        </p:nvPicPr>
        <p:blipFill>
          <a:blip r:embed="rId3"/>
          <a:stretch>
            <a:fillRect/>
          </a:stretch>
        </p:blipFill>
        <p:spPr>
          <a:xfrm>
            <a:off x="838200" y="3085954"/>
            <a:ext cx="4581525" cy="3705225"/>
          </a:xfrm>
          <a:prstGeom prst="rect">
            <a:avLst/>
          </a:prstGeom>
        </p:spPr>
      </p:pic>
      <p:pic>
        <p:nvPicPr>
          <p:cNvPr id="7" name="Picture 6">
            <a:extLst>
              <a:ext uri="{FF2B5EF4-FFF2-40B4-BE49-F238E27FC236}">
                <a16:creationId xmlns:a16="http://schemas.microsoft.com/office/drawing/2014/main" id="{C79B2B55-E3A4-46B7-8113-3BC99C860EDE}"/>
              </a:ext>
            </a:extLst>
          </p:cNvPr>
          <p:cNvPicPr>
            <a:picLocks noChangeAspect="1"/>
          </p:cNvPicPr>
          <p:nvPr/>
        </p:nvPicPr>
        <p:blipFill>
          <a:blip r:embed="rId4"/>
          <a:stretch>
            <a:fillRect/>
          </a:stretch>
        </p:blipFill>
        <p:spPr>
          <a:xfrm>
            <a:off x="5895022" y="3252959"/>
            <a:ext cx="4791075" cy="3543300"/>
          </a:xfrm>
          <a:prstGeom prst="rect">
            <a:avLst/>
          </a:prstGeom>
        </p:spPr>
      </p:pic>
    </p:spTree>
    <p:extLst>
      <p:ext uri="{BB962C8B-B14F-4D97-AF65-F5344CB8AC3E}">
        <p14:creationId xmlns:p14="http://schemas.microsoft.com/office/powerpoint/2010/main" val="575092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marL="457200" lvl="1" indent="0">
              <a:buNone/>
            </a:pPr>
            <a:r>
              <a:rPr lang="en-US" dirty="0">
                <a:sym typeface="Wingdings" panose="05000000000000000000" pitchFamily="2" charset="2"/>
              </a:rPr>
              <a:t> </a:t>
            </a:r>
            <a:r>
              <a:rPr lang="en-US" dirty="0" err="1">
                <a:sym typeface="Wingdings" panose="05000000000000000000" pitchFamily="2" charset="2"/>
              </a:rPr>
              <a:t>RegNet</a:t>
            </a:r>
            <a:r>
              <a:rPr lang="en-US" dirty="0">
                <a:sym typeface="Wingdings" panose="05000000000000000000" pitchFamily="2" charset="2"/>
              </a:rPr>
              <a:t> can “jump” to object</a:t>
            </a:r>
            <a:endParaRPr lang="en-US" dirty="0"/>
          </a:p>
        </p:txBody>
      </p:sp>
      <p:pic>
        <p:nvPicPr>
          <p:cNvPr id="4" name="Picture 3">
            <a:extLst>
              <a:ext uri="{FF2B5EF4-FFF2-40B4-BE49-F238E27FC236}">
                <a16:creationId xmlns:a16="http://schemas.microsoft.com/office/drawing/2014/main" id="{B312B209-D286-4A18-A42A-C1C319D69410}"/>
              </a:ext>
            </a:extLst>
          </p:cNvPr>
          <p:cNvPicPr>
            <a:picLocks noChangeAspect="1"/>
          </p:cNvPicPr>
          <p:nvPr/>
        </p:nvPicPr>
        <p:blipFill>
          <a:blip r:embed="rId3"/>
          <a:stretch>
            <a:fillRect/>
          </a:stretch>
        </p:blipFill>
        <p:spPr>
          <a:xfrm>
            <a:off x="1007427" y="2911475"/>
            <a:ext cx="4772025" cy="3581400"/>
          </a:xfrm>
          <a:prstGeom prst="rect">
            <a:avLst/>
          </a:prstGeom>
        </p:spPr>
      </p:pic>
      <p:pic>
        <p:nvPicPr>
          <p:cNvPr id="5" name="Picture 4">
            <a:extLst>
              <a:ext uri="{FF2B5EF4-FFF2-40B4-BE49-F238E27FC236}">
                <a16:creationId xmlns:a16="http://schemas.microsoft.com/office/drawing/2014/main" id="{7F789473-31F2-4B42-8F36-ABD9BB69F0EF}"/>
              </a:ext>
            </a:extLst>
          </p:cNvPr>
          <p:cNvPicPr>
            <a:picLocks noChangeAspect="1"/>
          </p:cNvPicPr>
          <p:nvPr/>
        </p:nvPicPr>
        <p:blipFill>
          <a:blip r:embed="rId4"/>
          <a:stretch>
            <a:fillRect/>
          </a:stretch>
        </p:blipFill>
        <p:spPr>
          <a:xfrm>
            <a:off x="6137751" y="2811462"/>
            <a:ext cx="4857750" cy="3781425"/>
          </a:xfrm>
          <a:prstGeom prst="rect">
            <a:avLst/>
          </a:prstGeom>
        </p:spPr>
      </p:pic>
    </p:spTree>
    <p:extLst>
      <p:ext uri="{BB962C8B-B14F-4D97-AF65-F5344CB8AC3E}">
        <p14:creationId xmlns:p14="http://schemas.microsoft.com/office/powerpoint/2010/main" val="3733784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High-</a:t>
            </a:r>
            <a:r>
              <a:rPr lang="en-US" dirty="0" err="1"/>
              <a:t>IoU</a:t>
            </a:r>
            <a:r>
              <a:rPr lang="en-US" dirty="0"/>
              <a:t> specialty</a:t>
            </a:r>
          </a:p>
          <a:p>
            <a:pPr marL="457200" lvl="1" indent="0">
              <a:buNone/>
            </a:pPr>
            <a:r>
              <a:rPr lang="en-US" dirty="0">
                <a:sym typeface="Wingdings" panose="05000000000000000000" pitchFamily="2" charset="2"/>
              </a:rPr>
              <a:t> </a:t>
            </a:r>
            <a:r>
              <a:rPr lang="en-US" dirty="0" err="1">
                <a:sym typeface="Wingdings" panose="05000000000000000000" pitchFamily="2" charset="2"/>
              </a:rPr>
              <a:t>RegNet</a:t>
            </a:r>
            <a:r>
              <a:rPr lang="en-US" dirty="0">
                <a:sym typeface="Wingdings" panose="05000000000000000000" pitchFamily="2" charset="2"/>
              </a:rPr>
              <a:t> can “jump” between objects</a:t>
            </a:r>
            <a:endParaRPr lang="en-US" dirty="0"/>
          </a:p>
          <a:p>
            <a:pPr marL="0" indent="0">
              <a:buNone/>
            </a:pPr>
            <a:endParaRPr lang="en-US" dirty="0">
              <a:highlight>
                <a:srgbClr val="FFFF00"/>
              </a:highlight>
            </a:endParaRPr>
          </a:p>
        </p:txBody>
      </p:sp>
      <p:pic>
        <p:nvPicPr>
          <p:cNvPr id="6" name="Picture 5">
            <a:extLst>
              <a:ext uri="{FF2B5EF4-FFF2-40B4-BE49-F238E27FC236}">
                <a16:creationId xmlns:a16="http://schemas.microsoft.com/office/drawing/2014/main" id="{A4859030-32EB-43B2-8108-DE0175B9F9B7}"/>
              </a:ext>
            </a:extLst>
          </p:cNvPr>
          <p:cNvPicPr>
            <a:picLocks noChangeAspect="1"/>
          </p:cNvPicPr>
          <p:nvPr/>
        </p:nvPicPr>
        <p:blipFill>
          <a:blip r:embed="rId3"/>
          <a:stretch>
            <a:fillRect/>
          </a:stretch>
        </p:blipFill>
        <p:spPr>
          <a:xfrm>
            <a:off x="3192145" y="3004820"/>
            <a:ext cx="4629150" cy="3581400"/>
          </a:xfrm>
          <a:prstGeom prst="rect">
            <a:avLst/>
          </a:prstGeom>
        </p:spPr>
      </p:pic>
    </p:spTree>
    <p:extLst>
      <p:ext uri="{BB962C8B-B14F-4D97-AF65-F5344CB8AC3E}">
        <p14:creationId xmlns:p14="http://schemas.microsoft.com/office/powerpoint/2010/main" val="2841645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err="1"/>
              <a:t>RegNet</a:t>
            </a:r>
            <a:r>
              <a:rPr lang="en-US" dirty="0"/>
              <a:t>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Fails </a:t>
            </a:r>
          </a:p>
        </p:txBody>
      </p:sp>
      <p:sp>
        <p:nvSpPr>
          <p:cNvPr id="4" name="Rectangle 3">
            <a:extLst>
              <a:ext uri="{FF2B5EF4-FFF2-40B4-BE49-F238E27FC236}">
                <a16:creationId xmlns:a16="http://schemas.microsoft.com/office/drawing/2014/main" id="{AB60716D-F0E8-474B-B9FB-D6B6904F9E5D}"/>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499543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Fails </a:t>
            </a:r>
          </a:p>
          <a:p>
            <a:pPr marL="0" indent="0">
              <a:buNone/>
            </a:pPr>
            <a:r>
              <a:rPr lang="en-US" dirty="0"/>
              <a:t>- Using GT @ frame[0]</a:t>
            </a:r>
            <a:endParaRPr lang="en-US" dirty="0">
              <a:highlight>
                <a:srgbClr val="FFFF00"/>
              </a:highlight>
            </a:endParaRPr>
          </a:p>
        </p:txBody>
      </p:sp>
      <p:graphicFrame>
        <p:nvGraphicFramePr>
          <p:cNvPr id="4" name="Object 3">
            <a:extLst>
              <a:ext uri="{FF2B5EF4-FFF2-40B4-BE49-F238E27FC236}">
                <a16:creationId xmlns:a16="http://schemas.microsoft.com/office/drawing/2014/main" id="{1D6B7152-2B79-406E-A0F0-0883699EA55B}"/>
              </a:ext>
            </a:extLst>
          </p:cNvPr>
          <p:cNvGraphicFramePr>
            <a:graphicFrameLocks noChangeAspect="1"/>
          </p:cNvGraphicFramePr>
          <p:nvPr>
            <p:extLst>
              <p:ext uri="{D42A27DB-BD31-4B8C-83A1-F6EECF244321}">
                <p14:modId xmlns:p14="http://schemas.microsoft.com/office/powerpoint/2010/main" val="1555216125"/>
              </p:ext>
            </p:extLst>
          </p:nvPr>
        </p:nvGraphicFramePr>
        <p:xfrm>
          <a:off x="3332480" y="3112756"/>
          <a:ext cx="4613593" cy="3380119"/>
        </p:xfrm>
        <a:graphic>
          <a:graphicData uri="http://schemas.openxmlformats.org/presentationml/2006/ole">
            <mc:AlternateContent xmlns:mc="http://schemas.openxmlformats.org/markup-compatibility/2006">
              <mc:Choice xmlns:v="urn:schemas-microsoft-com:vml" Requires="v">
                <p:oleObj spid="_x0000_s1069" name="Bitmap Image" r:id="rId4" imgW="3680640" imgH="2697480" progId="Paint.Picture">
                  <p:embed/>
                </p:oleObj>
              </mc:Choice>
              <mc:Fallback>
                <p:oleObj name="Bitmap Image" r:id="rId4" imgW="3680640" imgH="2697480" progId="Paint.Picture">
                  <p:embed/>
                  <p:pic>
                    <p:nvPicPr>
                      <p:cNvPr id="0" name=""/>
                      <p:cNvPicPr/>
                      <p:nvPr/>
                    </p:nvPicPr>
                    <p:blipFill>
                      <a:blip r:embed="rId5"/>
                      <a:stretch>
                        <a:fillRect/>
                      </a:stretch>
                    </p:blipFill>
                    <p:spPr>
                      <a:xfrm>
                        <a:off x="3332480" y="3112756"/>
                        <a:ext cx="4613593" cy="3380119"/>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EEC80320-A91F-4C3B-98E8-911675A471B5}"/>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376895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normAutofit fontScale="92500" lnSpcReduction="10000"/>
          </a:bodyPr>
          <a:lstStyle/>
          <a:p>
            <a:pPr marL="0" indent="0">
              <a:buNone/>
            </a:pPr>
            <a:r>
              <a:rPr lang="en-US" dirty="0"/>
              <a:t>Fails </a:t>
            </a:r>
          </a:p>
          <a:p>
            <a:pPr>
              <a:buFontTx/>
              <a:buChar char="-"/>
            </a:pPr>
            <a:r>
              <a:rPr lang="en-US" dirty="0"/>
              <a:t>Using dropout (0.5) to improve validation precision – it did not</a:t>
            </a:r>
          </a:p>
          <a:p>
            <a:pPr>
              <a:buFontTx/>
              <a:buChar char="-"/>
            </a:pPr>
            <a:r>
              <a:rPr lang="en-US" dirty="0"/>
              <a:t>Crop without resize – instead blackout the pixels around the BB – did not improve precision </a:t>
            </a:r>
          </a:p>
          <a:p>
            <a:pPr>
              <a:buFontTx/>
              <a:buChar char="-"/>
            </a:pPr>
            <a:r>
              <a:rPr lang="en-US" dirty="0"/>
              <a:t>Work directly on standard size images for acceleration – loss of accuracy for small acceleration </a:t>
            </a:r>
          </a:p>
          <a:p>
            <a:pPr>
              <a:buFontTx/>
              <a:buChar char="-"/>
            </a:pPr>
            <a:r>
              <a:rPr lang="en-US" dirty="0"/>
              <a:t>Did not explore much, initial results were not promising – </a:t>
            </a:r>
          </a:p>
          <a:p>
            <a:pPr lvl="1"/>
            <a:r>
              <a:rPr lang="en-US" dirty="0"/>
              <a:t>Output as absolute coordinates -- instead of [x, y, w, h] translation </a:t>
            </a:r>
          </a:p>
          <a:p>
            <a:pPr lvl="1"/>
            <a:r>
              <a:rPr lang="en-US" dirty="0"/>
              <a:t>Size &amp; center-distance Loss -- instead of coordinates-distances (MSE)</a:t>
            </a:r>
          </a:p>
          <a:p>
            <a:pPr lvl="1"/>
            <a:r>
              <a:rPr lang="en-US" dirty="0"/>
              <a:t>SGD -- instead of Adam</a:t>
            </a:r>
          </a:p>
          <a:p>
            <a:pPr lvl="1"/>
            <a:r>
              <a:rPr lang="en-US" dirty="0"/>
              <a:t>L1Loss -- instead of </a:t>
            </a:r>
            <a:r>
              <a:rPr lang="en-US" dirty="0" err="1"/>
              <a:t>MSELoss</a:t>
            </a:r>
            <a:endParaRPr lang="en-US" dirty="0"/>
          </a:p>
          <a:p>
            <a:pPr>
              <a:buFontTx/>
              <a:buChar char="-"/>
            </a:pPr>
            <a:endParaRPr lang="en-US" dirty="0"/>
          </a:p>
          <a:p>
            <a:pPr>
              <a:buFontTx/>
              <a:buChar char="-"/>
            </a:pPr>
            <a:endParaRPr lang="en-US" dirty="0">
              <a:highlight>
                <a:srgbClr val="FFFF00"/>
              </a:highlight>
            </a:endParaRPr>
          </a:p>
        </p:txBody>
      </p:sp>
      <p:sp>
        <p:nvSpPr>
          <p:cNvPr id="6" name="Rectangle 5">
            <a:extLst>
              <a:ext uri="{FF2B5EF4-FFF2-40B4-BE49-F238E27FC236}">
                <a16:creationId xmlns:a16="http://schemas.microsoft.com/office/drawing/2014/main" id="{088486A5-00D0-4A4E-A5D7-20A775AB6F21}"/>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2321219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err="1"/>
              <a:t>RegNet</a:t>
            </a:r>
            <a:r>
              <a:rPr lang="en-US" dirty="0"/>
              <a:t>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r>
              <a:rPr lang="en-US" dirty="0"/>
              <a:t>Quadrilateral Generalization</a:t>
            </a:r>
          </a:p>
        </p:txBody>
      </p:sp>
    </p:spTree>
    <p:extLst>
      <p:ext uri="{BB962C8B-B14F-4D97-AF65-F5344CB8AC3E}">
        <p14:creationId xmlns:p14="http://schemas.microsoft.com/office/powerpoint/2010/main" val="2144642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Quadrilateral </a:t>
            </a:r>
          </a:p>
        </p:txBody>
      </p:sp>
      <p:pic>
        <p:nvPicPr>
          <p:cNvPr id="15" name="Picture 14">
            <a:extLst>
              <a:ext uri="{FF2B5EF4-FFF2-40B4-BE49-F238E27FC236}">
                <a16:creationId xmlns:a16="http://schemas.microsoft.com/office/drawing/2014/main" id="{60A59BD0-ED7D-433F-AA67-2CB75D6EA934}"/>
              </a:ext>
            </a:extLst>
          </p:cNvPr>
          <p:cNvPicPr>
            <a:picLocks noChangeAspect="1"/>
          </p:cNvPicPr>
          <p:nvPr/>
        </p:nvPicPr>
        <p:blipFill>
          <a:blip r:embed="rId3"/>
          <a:stretch>
            <a:fillRect/>
          </a:stretch>
        </p:blipFill>
        <p:spPr>
          <a:xfrm>
            <a:off x="2447191" y="2481936"/>
            <a:ext cx="6919547" cy="4312018"/>
          </a:xfrm>
          <a:prstGeom prst="rect">
            <a:avLst/>
          </a:prstGeom>
        </p:spPr>
      </p:pic>
    </p:spTree>
    <p:extLst>
      <p:ext uri="{BB962C8B-B14F-4D97-AF65-F5344CB8AC3E}">
        <p14:creationId xmlns:p14="http://schemas.microsoft.com/office/powerpoint/2010/main" val="3020737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2DE-275F-4860-AFC2-A3DB933907C5}"/>
              </a:ext>
            </a:extLst>
          </p:cNvPr>
          <p:cNvSpPr>
            <a:spLocks noGrp="1"/>
          </p:cNvSpPr>
          <p:nvPr>
            <p:ph type="title"/>
          </p:nvPr>
        </p:nvSpPr>
        <p:spPr/>
        <p:txBody>
          <a:bodyPr/>
          <a:lstStyle/>
          <a:p>
            <a:r>
              <a:rPr lang="en-US" dirty="0"/>
              <a:t>RegNet</a:t>
            </a:r>
          </a:p>
        </p:txBody>
      </p:sp>
      <p:sp>
        <p:nvSpPr>
          <p:cNvPr id="3" name="Content Placeholder 2">
            <a:extLst>
              <a:ext uri="{FF2B5EF4-FFF2-40B4-BE49-F238E27FC236}">
                <a16:creationId xmlns:a16="http://schemas.microsoft.com/office/drawing/2014/main" id="{FB0C2B65-0712-4BBC-863E-668EC01A5156}"/>
              </a:ext>
            </a:extLst>
          </p:cNvPr>
          <p:cNvSpPr>
            <a:spLocks noGrp="1"/>
          </p:cNvSpPr>
          <p:nvPr>
            <p:ph idx="1"/>
          </p:nvPr>
        </p:nvSpPr>
        <p:spPr/>
        <p:txBody>
          <a:bodyPr/>
          <a:lstStyle/>
          <a:p>
            <a:pPr marL="0" indent="0">
              <a:buNone/>
            </a:pPr>
            <a:r>
              <a:rPr lang="en-US" dirty="0"/>
              <a:t>Summary </a:t>
            </a:r>
          </a:p>
        </p:txBody>
      </p:sp>
      <p:sp>
        <p:nvSpPr>
          <p:cNvPr id="4" name="Rectangle 3">
            <a:extLst>
              <a:ext uri="{FF2B5EF4-FFF2-40B4-BE49-F238E27FC236}">
                <a16:creationId xmlns:a16="http://schemas.microsoft.com/office/drawing/2014/main" id="{3EF0DF73-AE6D-46B2-BF97-80DDCABE616E}"/>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1287751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r>
              <a:rPr lang="en-US" dirty="0"/>
              <a:t>What more can we try ?</a:t>
            </a:r>
          </a:p>
          <a:p>
            <a:pPr lvl="1"/>
            <a:r>
              <a:rPr lang="en-US" dirty="0"/>
              <a:t>Fundamental</a:t>
            </a:r>
          </a:p>
          <a:p>
            <a:pPr lvl="2"/>
            <a:r>
              <a:rPr lang="en-US" dirty="0"/>
              <a:t>Net size, depth</a:t>
            </a:r>
          </a:p>
          <a:p>
            <a:pPr lvl="2"/>
            <a:r>
              <a:rPr lang="en-US" dirty="0" err="1"/>
              <a:t>ConvNet</a:t>
            </a:r>
            <a:endParaRPr lang="en-US" dirty="0"/>
          </a:p>
          <a:p>
            <a:pPr lvl="2"/>
            <a:r>
              <a:rPr lang="en-US" dirty="0"/>
              <a:t>Clean data </a:t>
            </a:r>
          </a:p>
          <a:p>
            <a:pPr lvl="1"/>
            <a:r>
              <a:rPr lang="en-US" dirty="0"/>
              <a:t>MDNet-specific</a:t>
            </a:r>
          </a:p>
          <a:p>
            <a:pPr lvl="2"/>
            <a:r>
              <a:rPr lang="en-US" dirty="0"/>
              <a:t>Online training</a:t>
            </a:r>
          </a:p>
          <a:p>
            <a:pPr lvl="1"/>
            <a:r>
              <a:rPr lang="en-US" dirty="0"/>
              <a:t>Enhancements </a:t>
            </a:r>
          </a:p>
          <a:p>
            <a:pPr lvl="2"/>
            <a:r>
              <a:rPr lang="en-US" dirty="0"/>
              <a:t>Rotated BB</a:t>
            </a:r>
          </a:p>
          <a:p>
            <a:pPr lvl="2"/>
            <a:r>
              <a:rPr lang="en-US" dirty="0"/>
              <a:t>Input previous frame(s) / Projection </a:t>
            </a:r>
          </a:p>
          <a:p>
            <a:pPr lvl="1"/>
            <a:r>
              <a:rPr lang="en-US" dirty="0"/>
              <a:t>Self-track on high-fps sequences</a:t>
            </a:r>
          </a:p>
          <a:p>
            <a:pPr lvl="2"/>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4" descr="Image result for horizon">
            <a:extLst>
              <a:ext uri="{FF2B5EF4-FFF2-40B4-BE49-F238E27FC236}">
                <a16:creationId xmlns:a16="http://schemas.microsoft.com/office/drawing/2014/main" id="{F354B97F-6038-4F78-BADD-FC46575D7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789" y="2568240"/>
            <a:ext cx="5218909" cy="347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1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Object tracking benchmarks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Toolkits </a:t>
            </a:r>
          </a:p>
        </p:txBody>
      </p:sp>
      <p:pic>
        <p:nvPicPr>
          <p:cNvPr id="6" name="Picture 5">
            <a:extLst>
              <a:ext uri="{FF2B5EF4-FFF2-40B4-BE49-F238E27FC236}">
                <a16:creationId xmlns:a16="http://schemas.microsoft.com/office/drawing/2014/main" id="{4A4EC781-4781-451C-B811-9CCD030DD96F}"/>
              </a:ext>
            </a:extLst>
          </p:cNvPr>
          <p:cNvPicPr>
            <a:picLocks noChangeAspect="1"/>
          </p:cNvPicPr>
          <p:nvPr/>
        </p:nvPicPr>
        <p:blipFill>
          <a:blip r:embed="rId3"/>
          <a:stretch>
            <a:fillRect/>
          </a:stretch>
        </p:blipFill>
        <p:spPr>
          <a:xfrm>
            <a:off x="1921397" y="2757832"/>
            <a:ext cx="7974957" cy="3290816"/>
          </a:xfrm>
          <a:prstGeom prst="rect">
            <a:avLst/>
          </a:prstGeom>
        </p:spPr>
      </p:pic>
    </p:spTree>
    <p:extLst>
      <p:ext uri="{BB962C8B-B14F-4D97-AF65-F5344CB8AC3E}">
        <p14:creationId xmlns:p14="http://schemas.microsoft.com/office/powerpoint/2010/main" val="3310922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EE8E11-599A-4973-B93B-58554D2C2EDB}"/>
              </a:ext>
            </a:extLst>
          </p:cNvPr>
          <p:cNvPicPr>
            <a:picLocks noChangeAspect="1"/>
          </p:cNvPicPr>
          <p:nvPr/>
        </p:nvPicPr>
        <p:blipFill>
          <a:blip r:embed="rId3"/>
          <a:stretch>
            <a:fillRect/>
          </a:stretch>
        </p:blipFill>
        <p:spPr>
          <a:xfrm>
            <a:off x="5834269" y="1962096"/>
            <a:ext cx="5943601" cy="4530779"/>
          </a:xfrm>
          <a:prstGeom prst="rect">
            <a:avLst/>
          </a:prstGeom>
        </p:spPr>
      </p:pic>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RegNet </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normAutofit/>
          </a:bodyPr>
          <a:lstStyle/>
          <a:p>
            <a:pPr marL="0" indent="0">
              <a:buNone/>
            </a:pPr>
            <a:r>
              <a:rPr lang="en-US" dirty="0"/>
              <a:t>Average vs. worst precision</a:t>
            </a:r>
          </a:p>
          <a:p>
            <a:pPr>
              <a:buFont typeface="Wingdings" panose="05000000000000000000" pitchFamily="2" charset="2"/>
              <a:buChar char="à"/>
            </a:pPr>
            <a:r>
              <a:rPr lang="en-US" dirty="0">
                <a:sym typeface="Wingdings" panose="05000000000000000000" pitchFamily="2" charset="2"/>
              </a:rPr>
              <a:t>Should we clean data ?</a:t>
            </a:r>
          </a:p>
          <a:p>
            <a:pPr>
              <a:buFont typeface="Wingdings" panose="05000000000000000000" pitchFamily="2" charset="2"/>
              <a:buChar char="à"/>
            </a:pPr>
            <a:r>
              <a:rPr lang="en-US" dirty="0">
                <a:sym typeface="Wingdings" panose="05000000000000000000" pitchFamily="2" charset="2"/>
              </a:rPr>
              <a:t>Will it improve learning ?</a:t>
            </a:r>
            <a:endParaRPr lang="en-US" dirty="0"/>
          </a:p>
          <a:p>
            <a:pPr marL="0" indent="0">
              <a:buNone/>
            </a:pPr>
            <a:endParaRPr lang="en-US" dirty="0"/>
          </a:p>
          <a:p>
            <a:pPr lvl="1"/>
            <a:endParaRPr lang="en-US" dirty="0"/>
          </a:p>
          <a:p>
            <a:pPr lvl="1"/>
            <a:endParaRPr lang="en-US" dirty="0"/>
          </a:p>
          <a:p>
            <a:pPr lvl="1"/>
            <a:endParaRPr lang="en-US" dirty="0"/>
          </a:p>
          <a:p>
            <a:pPr lvl="1"/>
            <a:endParaRPr lang="en-US" dirty="0"/>
          </a:p>
        </p:txBody>
      </p:sp>
      <p:sp>
        <p:nvSpPr>
          <p:cNvPr id="5" name="Rectangle 4">
            <a:extLst>
              <a:ext uri="{FF2B5EF4-FFF2-40B4-BE49-F238E27FC236}">
                <a16:creationId xmlns:a16="http://schemas.microsoft.com/office/drawing/2014/main" id="{1EE146F1-074A-468B-BA49-5E835F6C805D}"/>
              </a:ext>
            </a:extLst>
          </p:cNvPr>
          <p:cNvSpPr/>
          <p:nvPr/>
        </p:nvSpPr>
        <p:spPr>
          <a:xfrm>
            <a:off x="446060" y="2967335"/>
            <a:ext cx="11299888" cy="2646878"/>
          </a:xfrm>
          <a:prstGeom prst="rect">
            <a:avLst/>
          </a:prstGeom>
          <a:noFill/>
        </p:spPr>
        <p:txBody>
          <a:bodyPr wrap="none" lIns="91440" tIns="45720" rIns="91440" bIns="45720">
            <a:spAutoFit/>
          </a:bodyPr>
          <a:lstStyle/>
          <a:p>
            <a:pPr algn="ctr"/>
            <a:r>
              <a:rPr lang="en-US" sz="16600" b="1" cap="none" spc="0" dirty="0">
                <a:ln w="6600">
                  <a:solidFill>
                    <a:schemeClr val="accent2"/>
                  </a:solidFill>
                  <a:prstDash val="solid"/>
                </a:ln>
                <a:solidFill>
                  <a:srgbClr val="FFFFFF"/>
                </a:solidFill>
                <a:effectLst>
                  <a:outerShdw dist="38100" dir="2700000" algn="tl" rotWithShape="0">
                    <a:schemeClr val="accent2"/>
                  </a:outerShdw>
                </a:effectLst>
              </a:rPr>
              <a:t>Hidden Slide</a:t>
            </a:r>
          </a:p>
        </p:txBody>
      </p:sp>
    </p:spTree>
    <p:extLst>
      <p:ext uri="{BB962C8B-B14F-4D97-AF65-F5344CB8AC3E}">
        <p14:creationId xmlns:p14="http://schemas.microsoft.com/office/powerpoint/2010/main" val="2585758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Questions ? </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2157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7B7D-4220-4C6D-B8F6-A5FD0A16C35E}"/>
              </a:ext>
            </a:extLst>
          </p:cNvPr>
          <p:cNvSpPr>
            <a:spLocks noGrp="1"/>
          </p:cNvSpPr>
          <p:nvPr>
            <p:ph type="ctrTitle"/>
          </p:nvPr>
        </p:nvSpPr>
        <p:spPr/>
        <p:txBody>
          <a:bodyPr/>
          <a:lstStyle/>
          <a:p>
            <a:r>
              <a:rPr lang="en-US" dirty="0"/>
              <a:t>MDNet</a:t>
            </a:r>
          </a:p>
        </p:txBody>
      </p:sp>
      <p:sp>
        <p:nvSpPr>
          <p:cNvPr id="3" name="Subtitle 2">
            <a:extLst>
              <a:ext uri="{FF2B5EF4-FFF2-40B4-BE49-F238E27FC236}">
                <a16:creationId xmlns:a16="http://schemas.microsoft.com/office/drawing/2014/main" id="{E9843273-4FC4-4A89-9964-D94E0D72AC4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9164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2E3-E629-49D7-8D92-8ADE1597F025}"/>
              </a:ext>
            </a:extLst>
          </p:cNvPr>
          <p:cNvSpPr>
            <a:spLocks noGrp="1"/>
          </p:cNvSpPr>
          <p:nvPr>
            <p:ph type="title"/>
          </p:nvPr>
        </p:nvSpPr>
        <p:spPr/>
        <p:txBody>
          <a:bodyPr/>
          <a:lstStyle/>
          <a:p>
            <a:r>
              <a:rPr lang="en-US" dirty="0"/>
              <a:t>MDNet (Nam et al.)</a:t>
            </a:r>
          </a:p>
        </p:txBody>
      </p:sp>
      <p:sp>
        <p:nvSpPr>
          <p:cNvPr id="3" name="Content Placeholder 2">
            <a:extLst>
              <a:ext uri="{FF2B5EF4-FFF2-40B4-BE49-F238E27FC236}">
                <a16:creationId xmlns:a16="http://schemas.microsoft.com/office/drawing/2014/main" id="{A080FC3C-95DB-4283-A795-DC485B95147E}"/>
              </a:ext>
            </a:extLst>
          </p:cNvPr>
          <p:cNvSpPr>
            <a:spLocks noGrp="1"/>
          </p:cNvSpPr>
          <p:nvPr>
            <p:ph idx="1"/>
          </p:nvPr>
        </p:nvSpPr>
        <p:spPr/>
        <p:txBody>
          <a:bodyPr/>
          <a:lstStyle/>
          <a:p>
            <a:pPr marL="0" indent="0">
              <a:buNone/>
            </a:pPr>
            <a:r>
              <a:rPr lang="en-US" dirty="0"/>
              <a:t>Classification:</a:t>
            </a:r>
          </a:p>
          <a:p>
            <a:endParaRPr lang="en-US" dirty="0"/>
          </a:p>
        </p:txBody>
      </p:sp>
      <p:sp>
        <p:nvSpPr>
          <p:cNvPr id="4" name="Cube 3">
            <a:extLst>
              <a:ext uri="{FF2B5EF4-FFF2-40B4-BE49-F238E27FC236}">
                <a16:creationId xmlns:a16="http://schemas.microsoft.com/office/drawing/2014/main" id="{97235A42-364D-47A8-8ED4-4B293CDA0330}"/>
              </a:ext>
            </a:extLst>
          </p:cNvPr>
          <p:cNvSpPr/>
          <p:nvPr/>
        </p:nvSpPr>
        <p:spPr>
          <a:xfrm>
            <a:off x="8244303" y="3096018"/>
            <a:ext cx="1518081" cy="14381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49AA1F-61FC-4D89-810D-3D103A693B9F}"/>
              </a:ext>
            </a:extLst>
          </p:cNvPr>
          <p:cNvSpPr txBox="1"/>
          <p:nvPr/>
        </p:nvSpPr>
        <p:spPr>
          <a:xfrm>
            <a:off x="8454315" y="3762367"/>
            <a:ext cx="1121639" cy="369332"/>
          </a:xfrm>
          <a:prstGeom prst="rect">
            <a:avLst/>
          </a:prstGeom>
          <a:noFill/>
        </p:spPr>
        <p:txBody>
          <a:bodyPr wrap="square" rtlCol="0">
            <a:spAutoFit/>
          </a:bodyPr>
          <a:lstStyle/>
          <a:p>
            <a:r>
              <a:rPr lang="en-US" dirty="0"/>
              <a:t>MDNet</a:t>
            </a:r>
          </a:p>
        </p:txBody>
      </p:sp>
      <p:sp>
        <p:nvSpPr>
          <p:cNvPr id="11" name="Smiley Face 10">
            <a:extLst>
              <a:ext uri="{FF2B5EF4-FFF2-40B4-BE49-F238E27FC236}">
                <a16:creationId xmlns:a16="http://schemas.microsoft.com/office/drawing/2014/main" id="{0BAFDD11-5524-4B4A-8B6B-F3C910F717A8}"/>
              </a:ext>
            </a:extLst>
          </p:cNvPr>
          <p:cNvSpPr/>
          <p:nvPr/>
        </p:nvSpPr>
        <p:spPr>
          <a:xfrm>
            <a:off x="10398501" y="5002331"/>
            <a:ext cx="639193" cy="512616"/>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a:extLst>
              <a:ext uri="{FF2B5EF4-FFF2-40B4-BE49-F238E27FC236}">
                <a16:creationId xmlns:a16="http://schemas.microsoft.com/office/drawing/2014/main" id="{582A5B1B-C617-436F-96E5-95C624C10943}"/>
              </a:ext>
            </a:extLst>
          </p:cNvPr>
          <p:cNvSpPr/>
          <p:nvPr/>
        </p:nvSpPr>
        <p:spPr>
          <a:xfrm>
            <a:off x="10172699" y="2254560"/>
            <a:ext cx="941033" cy="666349"/>
          </a:xfrm>
          <a:prstGeom prst="wav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FB759E7-0602-40AB-83E9-B5EE747DD472}"/>
              </a:ext>
            </a:extLst>
          </p:cNvPr>
          <p:cNvCxnSpPr/>
          <p:nvPr/>
        </p:nvCxnSpPr>
        <p:spPr>
          <a:xfrm flipV="1">
            <a:off x="9889516" y="2901543"/>
            <a:ext cx="745725" cy="50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713C50-4230-41E6-BEF2-96709490A8A0}"/>
              </a:ext>
            </a:extLst>
          </p:cNvPr>
          <p:cNvCxnSpPr/>
          <p:nvPr/>
        </p:nvCxnSpPr>
        <p:spPr>
          <a:xfrm>
            <a:off x="9918759" y="4320578"/>
            <a:ext cx="724456" cy="50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870B08-F6AC-4782-93CC-DB301F63A249}"/>
              </a:ext>
            </a:extLst>
          </p:cNvPr>
          <p:cNvSpPr txBox="1"/>
          <p:nvPr/>
        </p:nvSpPr>
        <p:spPr>
          <a:xfrm>
            <a:off x="10082395" y="1817760"/>
            <a:ext cx="1399022" cy="369332"/>
          </a:xfrm>
          <a:prstGeom prst="rect">
            <a:avLst/>
          </a:prstGeom>
          <a:noFill/>
        </p:spPr>
        <p:txBody>
          <a:bodyPr wrap="square" rtlCol="0">
            <a:spAutoFit/>
          </a:bodyPr>
          <a:lstStyle/>
          <a:p>
            <a:r>
              <a:rPr lang="en-US" dirty="0"/>
              <a:t>background</a:t>
            </a:r>
          </a:p>
        </p:txBody>
      </p:sp>
      <p:sp>
        <p:nvSpPr>
          <p:cNvPr id="18" name="TextBox 17">
            <a:extLst>
              <a:ext uri="{FF2B5EF4-FFF2-40B4-BE49-F238E27FC236}">
                <a16:creationId xmlns:a16="http://schemas.microsoft.com/office/drawing/2014/main" id="{7B7A7E7F-CBF8-4DD8-AD38-6E4DAEE8781D}"/>
              </a:ext>
            </a:extLst>
          </p:cNvPr>
          <p:cNvSpPr txBox="1"/>
          <p:nvPr/>
        </p:nvSpPr>
        <p:spPr>
          <a:xfrm>
            <a:off x="10237961" y="5539291"/>
            <a:ext cx="1399022" cy="369332"/>
          </a:xfrm>
          <a:prstGeom prst="rect">
            <a:avLst/>
          </a:prstGeom>
          <a:noFill/>
        </p:spPr>
        <p:txBody>
          <a:bodyPr wrap="square" rtlCol="0">
            <a:spAutoFit/>
          </a:bodyPr>
          <a:lstStyle/>
          <a:p>
            <a:r>
              <a:rPr lang="en-US" dirty="0"/>
              <a:t>object</a:t>
            </a:r>
          </a:p>
        </p:txBody>
      </p:sp>
      <p:pic>
        <p:nvPicPr>
          <p:cNvPr id="15" name="Picture 14" descr="A person that is standing in the grass&#10;&#10;Description automatically generated">
            <a:extLst>
              <a:ext uri="{FF2B5EF4-FFF2-40B4-BE49-F238E27FC236}">
                <a16:creationId xmlns:a16="http://schemas.microsoft.com/office/drawing/2014/main" id="{D38346A0-2E95-474F-8749-43A0EC236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90" y="3109053"/>
            <a:ext cx="4907502" cy="2760470"/>
          </a:xfrm>
          <a:prstGeom prst="rect">
            <a:avLst/>
          </a:prstGeom>
        </p:spPr>
      </p:pic>
    </p:spTree>
    <p:extLst>
      <p:ext uri="{BB962C8B-B14F-4D97-AF65-F5344CB8AC3E}">
        <p14:creationId xmlns:p14="http://schemas.microsoft.com/office/powerpoint/2010/main" val="4090332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6866</TotalTime>
  <Words>3322</Words>
  <Application>Microsoft Office PowerPoint</Application>
  <PresentationFormat>Widescreen</PresentationFormat>
  <Paragraphs>635</Paragraphs>
  <Slides>71</Slides>
  <Notes>58</Notes>
  <HiddenSlides>18</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7" baseType="lpstr">
      <vt:lpstr>Arial</vt:lpstr>
      <vt:lpstr>Calibri</vt:lpstr>
      <vt:lpstr>Calibri Light</vt:lpstr>
      <vt:lpstr>Wingdings</vt:lpstr>
      <vt:lpstr>Office Theme</vt:lpstr>
      <vt:lpstr>Bitmap Image</vt:lpstr>
      <vt:lpstr>cs231n project</vt:lpstr>
      <vt:lpstr>Subject: Object tracking </vt:lpstr>
      <vt:lpstr>Object tracking benchmarks </vt:lpstr>
      <vt:lpstr>Object tracking benchmarks </vt:lpstr>
      <vt:lpstr>Object tracking benchmarks </vt:lpstr>
      <vt:lpstr>Object tracking benchmarks </vt:lpstr>
      <vt:lpstr>Object tracking benchmarks </vt:lpstr>
      <vt:lpstr>MDNet</vt:lpstr>
      <vt:lpstr>MDNet (Nam et al.)</vt:lpstr>
      <vt:lpstr>MDNet (Nam et al.)</vt:lpstr>
      <vt:lpstr>MDNet (Nam et al.)</vt:lpstr>
      <vt:lpstr>MDNet (Nam et al.)</vt:lpstr>
      <vt:lpstr>MDNet (Nam et al.)</vt:lpstr>
      <vt:lpstr>MDNet (Nam et al.)</vt:lpstr>
      <vt:lpstr>MDNet (Nam et al.)</vt:lpstr>
      <vt:lpstr>Linear regression </vt:lpstr>
      <vt:lpstr>MDNet refinement</vt:lpstr>
      <vt:lpstr>MDNet refinement</vt:lpstr>
      <vt:lpstr>MDNet refinement</vt:lpstr>
      <vt:lpstr>MDNet refinement</vt:lpstr>
      <vt:lpstr>MDNet refinement</vt:lpstr>
      <vt:lpstr>MDNet refinement</vt:lpstr>
      <vt:lpstr>MDNet refinement </vt:lpstr>
      <vt:lpstr>MDNet refinement </vt:lpstr>
      <vt:lpstr>MDNet refinement </vt:lpstr>
      <vt:lpstr>MDNet refinement </vt:lpstr>
      <vt:lpstr>MDNet refinement </vt:lpstr>
      <vt:lpstr>MDNet refinement</vt:lpstr>
      <vt:lpstr>RegNet </vt:lpstr>
      <vt:lpstr>LinReg (before)</vt:lpstr>
      <vt:lpstr>RegNet (after)</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 </vt:lpstr>
      <vt:lpstr>RegNet</vt:lpstr>
      <vt:lpstr>RegNet</vt:lpstr>
      <vt:lpstr>RegNet</vt:lpstr>
      <vt:lpstr>RegNet</vt:lpstr>
      <vt:lpstr>RegNet</vt:lpstr>
      <vt:lpstr>RegNet</vt:lpstr>
      <vt:lpstr>RegNet</vt:lpstr>
      <vt:lpstr>RegNet </vt:lpstr>
      <vt:lpstr>RegNet</vt:lpstr>
      <vt:lpstr>RegNet</vt:lpstr>
      <vt:lpstr>RegNet </vt:lpstr>
      <vt:lpstr>RegNet</vt:lpstr>
      <vt:lpstr>RegNet</vt:lpstr>
      <vt:lpstr>RegNet </vt:lpstr>
      <vt:lpstr>RegNet </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cs231n project</dc:title>
  <dc:creator>moshe karl</dc:creator>
  <cp:lastModifiedBy>moshe karl</cp:lastModifiedBy>
  <cp:revision>268</cp:revision>
  <dcterms:created xsi:type="dcterms:W3CDTF">2019-07-15T14:35:57Z</dcterms:created>
  <dcterms:modified xsi:type="dcterms:W3CDTF">2019-07-22T19:16:01Z</dcterms:modified>
</cp:coreProperties>
</file>